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307" r:id="rId3"/>
    <p:sldId id="313" r:id="rId4"/>
    <p:sldId id="257" r:id="rId5"/>
    <p:sldId id="305" r:id="rId6"/>
    <p:sldId id="258" r:id="rId7"/>
    <p:sldId id="289" r:id="rId8"/>
    <p:sldId id="290" r:id="rId9"/>
    <p:sldId id="261" r:id="rId10"/>
    <p:sldId id="291" r:id="rId11"/>
    <p:sldId id="296" r:id="rId12"/>
    <p:sldId id="292" r:id="rId13"/>
    <p:sldId id="293" r:id="rId14"/>
    <p:sldId id="294" r:id="rId15"/>
    <p:sldId id="295" r:id="rId16"/>
    <p:sldId id="310" r:id="rId17"/>
    <p:sldId id="314" r:id="rId18"/>
    <p:sldId id="315" r:id="rId19"/>
    <p:sldId id="304" r:id="rId20"/>
    <p:sldId id="298" r:id="rId21"/>
    <p:sldId id="299" r:id="rId22"/>
    <p:sldId id="300" r:id="rId23"/>
    <p:sldId id="301" r:id="rId24"/>
    <p:sldId id="263" r:id="rId25"/>
    <p:sldId id="284" r:id="rId26"/>
    <p:sldId id="287" r:id="rId27"/>
    <p:sldId id="281" r:id="rId28"/>
    <p:sldId id="309" r:id="rId29"/>
    <p:sldId id="288" r:id="rId30"/>
    <p:sldId id="266" r:id="rId31"/>
    <p:sldId id="306" r:id="rId32"/>
    <p:sldId id="311" r:id="rId33"/>
    <p:sldId id="312"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74815" autoAdjust="0"/>
  </p:normalViewPr>
  <p:slideViewPr>
    <p:cSldViewPr>
      <p:cViewPr varScale="1">
        <p:scale>
          <a:sx n="82" d="100"/>
          <a:sy n="82" d="100"/>
        </p:scale>
        <p:origin x="-80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2AA1B7-336A-4227-963C-95A27191D3EB}" type="datetimeFigureOut">
              <a:rPr lang="en-GB" smtClean="0"/>
              <a:t>26/02/2015</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FCE10C-70E5-4ED7-B7B2-A837E29549FE}" type="slidenum">
              <a:rPr lang="en-GB" smtClean="0"/>
              <a:t>‹#›</a:t>
            </a:fld>
            <a:endParaRPr lang="en-GB" dirty="0"/>
          </a:p>
        </p:txBody>
      </p:sp>
    </p:spTree>
    <p:extLst>
      <p:ext uri="{BB962C8B-B14F-4D97-AF65-F5344CB8AC3E}">
        <p14:creationId xmlns:p14="http://schemas.microsoft.com/office/powerpoint/2010/main" val="995275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presentation is a practical guide on how to diagnose dementia in primary care.</a:t>
            </a:r>
          </a:p>
          <a:p>
            <a:endParaRPr lang="en-GB" baseline="0" dirty="0" smtClean="0"/>
          </a:p>
          <a:p>
            <a:r>
              <a:rPr lang="en-GB" baseline="0" dirty="0" smtClean="0"/>
              <a:t>Further information can be found in the following publications:</a:t>
            </a:r>
          </a:p>
          <a:p>
            <a:endParaRPr lang="en-GB" baseline="0" dirty="0" smtClean="0"/>
          </a:p>
          <a:p>
            <a:r>
              <a:rPr lang="en-GB" sz="1200" b="0" i="0" u="none" strike="noStrike" kern="1200" baseline="0" dirty="0" smtClean="0">
                <a:solidFill>
                  <a:schemeClr val="tx1"/>
                </a:solidFill>
                <a:latin typeface="+mn-lt"/>
                <a:ea typeface="+mn-ea"/>
                <a:cs typeface="+mn-cs"/>
              </a:rPr>
              <a:t>Dementia Revealed. What Primary Care Needs to Know. A Primer for General Practice. (http://www.england.nhs.uk/wp-content/uploads/2014/09/dementia-revealed-toolkit.pdf)</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Helping you to assess cognition. A practical toolkit for clinicians. (http://www.alzheimers.org.uk/site/scripts/download_info.php?downloadID=1045)</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Dementia diagnosis and management A brief pragmatic resource for general practitioners (http://www.england.nhs.uk/wp-content/uploads/2015/01/dementia-diag-mng-ab-pt.pdf)</a:t>
            </a:r>
            <a:endParaRPr lang="en-GB" b="0" dirty="0"/>
          </a:p>
        </p:txBody>
      </p:sp>
      <p:sp>
        <p:nvSpPr>
          <p:cNvPr id="4" name="Slide Number Placeholder 3"/>
          <p:cNvSpPr>
            <a:spLocks noGrp="1"/>
          </p:cNvSpPr>
          <p:nvPr>
            <p:ph type="sldNum" sz="quarter" idx="10"/>
          </p:nvPr>
        </p:nvSpPr>
        <p:spPr/>
        <p:txBody>
          <a:bodyPr/>
          <a:lstStyle/>
          <a:p>
            <a:fld id="{84FCE10C-70E5-4ED7-B7B2-A837E29549FE}" type="slidenum">
              <a:rPr lang="en-GB" smtClean="0"/>
              <a:t>1</a:t>
            </a:fld>
            <a:endParaRPr lang="en-GB" dirty="0"/>
          </a:p>
        </p:txBody>
      </p:sp>
    </p:spTree>
    <p:extLst>
      <p:ext uri="{BB962C8B-B14F-4D97-AF65-F5344CB8AC3E}">
        <p14:creationId xmlns:p14="http://schemas.microsoft.com/office/powerpoint/2010/main" val="7362153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Patient’s with dementia are often not fully aware to what extent their function</a:t>
            </a:r>
            <a:r>
              <a:rPr lang="en-GB" baseline="0" dirty="0" smtClean="0"/>
              <a:t> is being affected.</a:t>
            </a:r>
          </a:p>
          <a:p>
            <a:endParaRPr lang="en-GB" baseline="0" dirty="0" smtClean="0"/>
          </a:p>
          <a:p>
            <a:r>
              <a:rPr lang="en-GB" baseline="0" dirty="0" smtClean="0"/>
              <a:t>It is therefore important to discuss this with an informant who knows the person well.</a:t>
            </a:r>
          </a:p>
          <a:p>
            <a:endParaRPr lang="en-GB" baseline="0" dirty="0" smtClean="0"/>
          </a:p>
          <a:p>
            <a:r>
              <a:rPr lang="en-GB" baseline="0" dirty="0" smtClean="0"/>
              <a:t>Note always ask about driving and whether there are any other risks.</a:t>
            </a:r>
          </a:p>
          <a:p>
            <a:endParaRPr lang="en-GB" baseline="0" dirty="0" smtClean="0"/>
          </a:p>
          <a:p>
            <a:r>
              <a:rPr lang="en-GB" baseline="0" dirty="0" smtClean="0"/>
              <a:t>If you think that a patient likely has dementia and may  be unsafe with driving you should immediately instruct them not to drive, do not delay this until you have received specialist confirmation.</a:t>
            </a:r>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10</a:t>
            </a:fld>
            <a:endParaRPr lang="en-GB"/>
          </a:p>
        </p:txBody>
      </p:sp>
    </p:spTree>
    <p:extLst>
      <p:ext uri="{BB962C8B-B14F-4D97-AF65-F5344CB8AC3E}">
        <p14:creationId xmlns:p14="http://schemas.microsoft.com/office/powerpoint/2010/main" val="3381226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Whilst Alzheimer’s disease, vascular disease and mixtures of the two account for most cases of</a:t>
            </a:r>
            <a:r>
              <a:rPr lang="en-GB" baseline="0" dirty="0" smtClean="0"/>
              <a:t> dementia there are many potential aetiologies.</a:t>
            </a:r>
          </a:p>
          <a:p>
            <a:endParaRPr lang="en-GB" baseline="0" dirty="0" smtClean="0"/>
          </a:p>
          <a:p>
            <a:r>
              <a:rPr lang="en-GB" baseline="0" dirty="0" smtClean="0"/>
              <a:t>Always ask the above questions to screen for atypical causes as they may require a different management strategy.</a:t>
            </a:r>
          </a:p>
          <a:p>
            <a:endParaRPr lang="en-GB" baseline="0" dirty="0" smtClean="0"/>
          </a:p>
          <a:p>
            <a:r>
              <a:rPr lang="en-GB" baseline="0" dirty="0" smtClean="0"/>
              <a:t>Visual hallucinations, REM sleep behaviour disorder,  fluctuating alertness and Parkinsonism all suggest dementia with </a:t>
            </a:r>
            <a:r>
              <a:rPr lang="en-GB" baseline="0" dirty="0" err="1" smtClean="0"/>
              <a:t>Lewy</a:t>
            </a:r>
            <a:r>
              <a:rPr lang="en-GB" baseline="0" dirty="0" smtClean="0"/>
              <a:t> bodies.</a:t>
            </a:r>
          </a:p>
          <a:p>
            <a:endParaRPr lang="en-GB" baseline="0" dirty="0" smtClean="0"/>
          </a:p>
          <a:p>
            <a:r>
              <a:rPr lang="en-GB" baseline="0" dirty="0" smtClean="0"/>
              <a:t>New headache and neurological signs might suggest a space occupying lesion.</a:t>
            </a:r>
          </a:p>
          <a:p>
            <a:endParaRPr lang="en-GB" baseline="0" dirty="0" smtClean="0"/>
          </a:p>
          <a:p>
            <a:r>
              <a:rPr lang="en-GB" baseline="0" dirty="0" smtClean="0"/>
              <a:t>Fits and seizures tend not to occur early in the common forms of dementia and may suggest  an atypical cause.</a:t>
            </a:r>
          </a:p>
          <a:p>
            <a:endParaRPr lang="en-GB" baseline="0" dirty="0" smtClean="0"/>
          </a:p>
          <a:p>
            <a:r>
              <a:rPr lang="en-GB" baseline="0" dirty="0" smtClean="0"/>
              <a:t>Progressive behavioural and personality change not obviously due to mental illness could suggest </a:t>
            </a:r>
            <a:r>
              <a:rPr lang="en-GB" baseline="0" dirty="0" err="1" smtClean="0"/>
              <a:t>frontotemporal</a:t>
            </a:r>
            <a:r>
              <a:rPr lang="en-GB" baseline="0" dirty="0" smtClean="0"/>
              <a:t> dementia.</a:t>
            </a:r>
          </a:p>
          <a:p>
            <a:endParaRPr lang="en-GB" baseline="0" dirty="0" smtClean="0"/>
          </a:p>
          <a:p>
            <a:r>
              <a:rPr lang="en-GB" baseline="0" dirty="0" smtClean="0"/>
              <a:t>Early urinary incontinence  and abnormal gait not explained by other physical factors suggests hydrocephalus.</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11</a:t>
            </a:fld>
            <a:endParaRPr lang="en-GB"/>
          </a:p>
        </p:txBody>
      </p:sp>
    </p:spTree>
    <p:extLst>
      <p:ext uri="{BB962C8B-B14F-4D97-AF65-F5344CB8AC3E}">
        <p14:creationId xmlns:p14="http://schemas.microsoft.com/office/powerpoint/2010/main" val="1815871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NICE guidelines currently recommend a brain scan as a necessary part of investigation but it is important to exercise clinical judgement.</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Dementia is very common in those aged over 80, much of this has a mixed aetiology and many patients would not be considered fit for a neurosurgical intervention if a space occupying lesion was found.</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In primary care the focus should be on identifying remediable conditions that can cause cognitive and functional impairment and thus mimic dementia.</a:t>
            </a:r>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12</a:t>
            </a:fld>
            <a:endParaRPr lang="en-GB"/>
          </a:p>
        </p:txBody>
      </p:sp>
    </p:spTree>
    <p:extLst>
      <p:ext uri="{BB962C8B-B14F-4D97-AF65-F5344CB8AC3E}">
        <p14:creationId xmlns:p14="http://schemas.microsoft.com/office/powerpoint/2010/main" val="36163960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Also note poor performance on a cognitive test might be due to poor English, poor education or learning  disability!</a:t>
            </a:r>
          </a:p>
          <a:p>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13</a:t>
            </a:fld>
            <a:endParaRPr lang="en-GB"/>
          </a:p>
        </p:txBody>
      </p:sp>
    </p:spTree>
    <p:extLst>
      <p:ext uri="{BB962C8B-B14F-4D97-AF65-F5344CB8AC3E}">
        <p14:creationId xmlns:p14="http://schemas.microsoft.com/office/powerpoint/2010/main" val="4281876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Development of cognitive impairment in under 3 months strongly suggests that the problem is not due to simple Alzheimer’s disease or indeed dementia.</a:t>
            </a:r>
          </a:p>
          <a:p>
            <a:endParaRPr lang="en-GB" baseline="0" dirty="0" smtClean="0"/>
          </a:p>
          <a:p>
            <a:r>
              <a:rPr lang="en-GB" baseline="0" dirty="0" smtClean="0"/>
              <a:t>If the patient is physically ill, appears confused, experiences hallucinations  or dozes off during conversation or activities you should diagnose delirium.</a:t>
            </a:r>
          </a:p>
          <a:p>
            <a:endParaRPr lang="en-GB" baseline="0" dirty="0" smtClean="0"/>
          </a:p>
          <a:p>
            <a:r>
              <a:rPr lang="en-GB" baseline="0" dirty="0" smtClean="0"/>
              <a:t>Ask the patient about their mood particularly if they look depressed or have a past history of depression – suitable questions can be found in the appendix.</a:t>
            </a:r>
          </a:p>
          <a:p>
            <a:endParaRPr lang="en-GB" baseline="0" dirty="0" smtClean="0"/>
          </a:p>
          <a:p>
            <a:r>
              <a:rPr lang="en-GB" b="0" baseline="0" dirty="0" smtClean="0"/>
              <a:t>Good questions are: ‘</a:t>
            </a:r>
            <a:r>
              <a:rPr lang="en-GB" b="0" i="1" baseline="0" dirty="0" smtClean="0"/>
              <a:t>Have you been feeling sad, depressed or miserable?</a:t>
            </a:r>
            <a:r>
              <a:rPr lang="en-GB" b="0" baseline="0" dirty="0" smtClean="0"/>
              <a:t>’  and </a:t>
            </a:r>
            <a:r>
              <a:rPr lang="en-GB" b="0" i="1" baseline="0" dirty="0" smtClean="0"/>
              <a:t>‘Have you lost interest or enjoyment in things recently?</a:t>
            </a:r>
            <a:r>
              <a:rPr lang="en-GB" b="0" baseline="0" dirty="0" smtClean="0"/>
              <a:t>’</a:t>
            </a:r>
          </a:p>
          <a:p>
            <a:endParaRPr lang="en-GB" baseline="0" dirty="0" smtClean="0"/>
          </a:p>
          <a:p>
            <a:r>
              <a:rPr lang="en-GB" baseline="0" dirty="0" smtClean="0"/>
              <a:t>If so perhaps consider an 8 week trial of an antidepressant (e.g. citalopram 20mg or mirtazapine 30mg) and re-assess. </a:t>
            </a:r>
          </a:p>
          <a:p>
            <a:endParaRPr lang="en-GB" baseline="0" dirty="0" smtClean="0"/>
          </a:p>
          <a:p>
            <a:r>
              <a:rPr lang="en-GB" baseline="0" dirty="0" smtClean="0"/>
              <a:t>Always ask about alcohol consumption and review the blood results.</a:t>
            </a:r>
          </a:p>
          <a:p>
            <a:endParaRPr lang="en-GB" baseline="0" dirty="0" smtClean="0"/>
          </a:p>
          <a:p>
            <a:r>
              <a:rPr lang="en-GB" baseline="0" dirty="0" smtClean="0"/>
              <a:t>Has the patient started any medications known to cause cognitive impairment (e.g. opioid analgesics, benzodiazepines, anticholinergics) around the time of symptom onset?</a:t>
            </a:r>
          </a:p>
          <a:p>
            <a:endParaRPr lang="en-GB" baseline="0" dirty="0" smtClean="0"/>
          </a:p>
          <a:p>
            <a:r>
              <a:rPr lang="en-GB" baseline="0" dirty="0" smtClean="0"/>
              <a:t>If so consider removal and re-assessment.</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14</a:t>
            </a:fld>
            <a:endParaRPr lang="en-GB" dirty="0"/>
          </a:p>
        </p:txBody>
      </p:sp>
    </p:spTree>
    <p:extLst>
      <p:ext uri="{BB962C8B-B14F-4D97-AF65-F5344CB8AC3E}">
        <p14:creationId xmlns:p14="http://schemas.microsoft.com/office/powerpoint/2010/main" val="30967723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6CIT</a:t>
            </a:r>
            <a:r>
              <a:rPr lang="en-GB" baseline="0" dirty="0" smtClean="0"/>
              <a:t> is a standardised test which is suitable for most situations.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It will however lack sensitivity in mild dementia in intelligent people.</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So if you feel you have obtained a clear history of cognitive decline consider referring even if the 6CIT score is in the normal range.</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Most standardised tests do not work very well in people who do not speak good English, here the history of decline is particularly important.</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Suggestions about what to do differently in a person who’s English is poor is provided in the appendix.</a:t>
            </a:r>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15</a:t>
            </a:fld>
            <a:endParaRPr lang="en-GB" dirty="0"/>
          </a:p>
        </p:txBody>
      </p:sp>
    </p:spTree>
    <p:extLst>
      <p:ext uri="{BB962C8B-B14F-4D97-AF65-F5344CB8AC3E}">
        <p14:creationId xmlns:p14="http://schemas.microsoft.com/office/powerpoint/2010/main" val="35474897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should take</a:t>
            </a:r>
            <a:r>
              <a:rPr lang="en-GB" baseline="0" dirty="0" smtClean="0"/>
              <a:t> less than 5 minutes to administer and score.</a:t>
            </a:r>
          </a:p>
          <a:p>
            <a:endParaRPr lang="en-GB" dirty="0" smtClean="0"/>
          </a:p>
          <a:p>
            <a:r>
              <a:rPr lang="en-GB" dirty="0" smtClean="0"/>
              <a:t>Explain to patient why you are doing the test.</a:t>
            </a:r>
          </a:p>
          <a:p>
            <a:endParaRPr lang="en-GB" dirty="0" smtClean="0"/>
          </a:p>
          <a:p>
            <a:r>
              <a:rPr lang="en-GB" dirty="0" smtClean="0"/>
              <a:t>Try to get them to relax.</a:t>
            </a:r>
          </a:p>
          <a:p>
            <a:endParaRPr lang="en-GB" dirty="0" smtClean="0"/>
          </a:p>
          <a:p>
            <a:r>
              <a:rPr lang="en-GB" dirty="0" smtClean="0"/>
              <a:t>The memory item</a:t>
            </a:r>
            <a:r>
              <a:rPr lang="en-GB" baseline="0" dirty="0" smtClean="0"/>
              <a:t> may be repeated up to three times if the patient  is unable to recall all 5 items. </a:t>
            </a:r>
            <a:endParaRPr lang="en-GB" dirty="0" smtClean="0"/>
          </a:p>
          <a:p>
            <a:endParaRPr lang="en-GB" dirty="0" smtClean="0"/>
          </a:p>
          <a:p>
            <a:r>
              <a:rPr lang="en-GB" sz="1200" kern="1200" dirty="0" smtClean="0">
                <a:solidFill>
                  <a:schemeClr val="tx1"/>
                </a:solidFill>
                <a:effectLst/>
                <a:latin typeface="+mn-lt"/>
                <a:ea typeface="+mn-ea"/>
                <a:cs typeface="+mn-cs"/>
              </a:rPr>
              <a:t>On the 6CIT errors are scored and summed to give a total score.</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All correct responses score zero.</a:t>
            </a:r>
            <a:endParaRPr lang="en-GB" dirty="0" smtClean="0"/>
          </a:p>
          <a:p>
            <a:endParaRPr lang="en-GB" dirty="0" smtClean="0"/>
          </a:p>
          <a:p>
            <a:r>
              <a:rPr lang="en-GB" dirty="0" smtClean="0"/>
              <a:t>Look at patients score and determine</a:t>
            </a:r>
            <a:r>
              <a:rPr lang="en-GB" baseline="0" dirty="0" smtClean="0"/>
              <a:t> whether in the abnormal range (8-28).</a:t>
            </a:r>
          </a:p>
          <a:p>
            <a:endParaRPr lang="en-GB" dirty="0" smtClean="0"/>
          </a:p>
          <a:p>
            <a:r>
              <a:rPr lang="en-GB" dirty="0" smtClean="0"/>
              <a:t>Also</a:t>
            </a:r>
            <a:r>
              <a:rPr lang="en-GB" baseline="0" dirty="0" smtClean="0"/>
              <a:t> m</a:t>
            </a:r>
            <a:r>
              <a:rPr lang="en-GB" dirty="0" smtClean="0"/>
              <a:t>ake  a judgement whether you feel their test performance is normal or abnormal based on what you know about them.</a:t>
            </a:r>
          </a:p>
          <a:p>
            <a:endParaRPr lang="en-GB" dirty="0" smtClean="0"/>
          </a:p>
          <a:p>
            <a:endParaRPr lang="en-GB" dirty="0" smtClean="0"/>
          </a:p>
          <a:p>
            <a:r>
              <a:rPr lang="en-GB" dirty="0" smtClean="0"/>
              <a:t>6CIT: Validation of a 6 item cognitive impairment test with a view to primary care usage. Brooke P, Bullock R. </a:t>
            </a:r>
            <a:r>
              <a:rPr lang="en-GB" dirty="0" err="1" smtClean="0"/>
              <a:t>Int</a:t>
            </a:r>
            <a:r>
              <a:rPr lang="en-GB" dirty="0" smtClean="0"/>
              <a:t> J </a:t>
            </a:r>
            <a:r>
              <a:rPr lang="en-GB" dirty="0" err="1" smtClean="0"/>
              <a:t>Geriatr</a:t>
            </a:r>
            <a:r>
              <a:rPr lang="en-GB" dirty="0" smtClean="0"/>
              <a:t> Psychiatry. 1999 Nov;14(11):936-40.</a:t>
            </a:r>
          </a:p>
          <a:p>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16</a:t>
            </a:fld>
            <a:endParaRPr lang="en-GB" dirty="0"/>
          </a:p>
        </p:txBody>
      </p:sp>
    </p:spTree>
    <p:extLst>
      <p:ext uri="{BB962C8B-B14F-4D97-AF65-F5344CB8AC3E}">
        <p14:creationId xmlns:p14="http://schemas.microsoft.com/office/powerpoint/2010/main" val="40785310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a:t>
            </a:r>
            <a:r>
              <a:rPr lang="en-GB" baseline="0" dirty="0" smtClean="0"/>
              <a:t> should take around 3 minutes to administer and score.</a:t>
            </a:r>
          </a:p>
          <a:p>
            <a:endParaRPr lang="en-GB" dirty="0" smtClean="0"/>
          </a:p>
          <a:p>
            <a:r>
              <a:rPr lang="en-GB" dirty="0" smtClean="0"/>
              <a:t>Choose any 3 short, common, unrelated words.</a:t>
            </a:r>
          </a:p>
          <a:p>
            <a:endParaRPr lang="en-GB" dirty="0" smtClean="0"/>
          </a:p>
          <a:p>
            <a:r>
              <a:rPr lang="en-GB" dirty="0" smtClean="0"/>
              <a:t>For initial 3 item registration</a:t>
            </a:r>
            <a:r>
              <a:rPr lang="en-GB" baseline="0" dirty="0" smtClean="0"/>
              <a:t> allow up to 3 attempts. If the patient can not register the words they are clearly impaired and unlikely to recall them.</a:t>
            </a:r>
          </a:p>
          <a:p>
            <a:endParaRPr lang="en-GB" baseline="0" dirty="0" smtClean="0"/>
          </a:p>
          <a:p>
            <a:r>
              <a:rPr lang="en-GB" baseline="0" dirty="0" smtClean="0"/>
              <a:t>However still go ahead with the clock drawing as simple dysphasia might account for the repetition failure.</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0" baseline="0" dirty="0" smtClean="0"/>
              <a:t>Say “</a:t>
            </a:r>
            <a:r>
              <a:rPr lang="en-GB" b="0" i="1" dirty="0" smtClean="0"/>
              <a:t>Draw a clock face and put the numbers in the right place’”. </a:t>
            </a:r>
            <a:r>
              <a:rPr lang="en-GB" b="0" i="0" dirty="0" smtClean="0"/>
              <a:t>Once</a:t>
            </a:r>
            <a:r>
              <a:rPr lang="en-GB" b="0" i="0" baseline="0" dirty="0" smtClean="0"/>
              <a:t> done then say “</a:t>
            </a:r>
            <a:r>
              <a:rPr lang="en-GB" b="0" i="1" dirty="0" smtClean="0"/>
              <a:t>Set the hands to 10 past 5”.</a:t>
            </a:r>
          </a:p>
          <a:p>
            <a:pPr marL="0" marR="0" indent="0" algn="l" defTabSz="914400" rtl="0" eaLnBrk="1" fontAlgn="auto" latinLnBrk="0" hangingPunct="1">
              <a:lnSpc>
                <a:spcPct val="100000"/>
              </a:lnSpc>
              <a:spcBef>
                <a:spcPts val="0"/>
              </a:spcBef>
              <a:spcAft>
                <a:spcPts val="0"/>
              </a:spcAft>
              <a:buClrTx/>
              <a:buSzTx/>
              <a:buFontTx/>
              <a:buNone/>
              <a:tabLst/>
              <a:defRPr/>
            </a:pPr>
            <a:endParaRPr lang="en-GB" b="0" i="1"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0" i="1" baseline="0" dirty="0" smtClean="0"/>
              <a:t>A</a:t>
            </a:r>
            <a:r>
              <a:rPr lang="en-GB" b="0" baseline="0" dirty="0" smtClean="0"/>
              <a:t>llow 3 minutes for the clock drawing task, note the 10 past time is particularly sensitive.</a:t>
            </a:r>
          </a:p>
          <a:p>
            <a:pPr marL="0" marR="0" indent="0" algn="l" defTabSz="914400" rtl="0" eaLnBrk="1" fontAlgn="auto" latinLnBrk="0" hangingPunct="1">
              <a:lnSpc>
                <a:spcPct val="100000"/>
              </a:lnSpc>
              <a:spcBef>
                <a:spcPts val="0"/>
              </a:spcBef>
              <a:spcAft>
                <a:spcPts val="0"/>
              </a:spcAft>
              <a:buClrTx/>
              <a:buSzTx/>
              <a:buFontTx/>
              <a:buNone/>
              <a:tabLst/>
              <a:defRPr/>
            </a:pPr>
            <a:endParaRPr lang="en-GB" b="0" baseline="0" dirty="0" smtClean="0"/>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 </a:t>
            </a:r>
            <a:r>
              <a:rPr lang="en-GB" sz="1200" b="0" i="0" u="none" strike="noStrike" kern="1200" baseline="0" dirty="0" err="1" smtClean="0">
                <a:solidFill>
                  <a:schemeClr val="tx1"/>
                </a:solidFill>
                <a:latin typeface="+mn-lt"/>
                <a:ea typeface="+mn-ea"/>
                <a:cs typeface="+mn-cs"/>
              </a:rPr>
              <a:t>Borson</a:t>
            </a:r>
            <a:r>
              <a:rPr lang="en-GB" sz="1200" b="0" i="0" u="none" strike="noStrike" kern="1200" baseline="0" dirty="0" smtClean="0">
                <a:solidFill>
                  <a:schemeClr val="tx1"/>
                </a:solidFill>
                <a:latin typeface="+mn-lt"/>
                <a:ea typeface="+mn-ea"/>
                <a:cs typeface="+mn-cs"/>
              </a:rPr>
              <a:t> S, </a:t>
            </a:r>
            <a:r>
              <a:rPr lang="en-GB" sz="1200" b="0" i="0" u="none" strike="noStrike" kern="1200" baseline="0" dirty="0" err="1" smtClean="0">
                <a:solidFill>
                  <a:schemeClr val="tx1"/>
                </a:solidFill>
                <a:latin typeface="+mn-lt"/>
                <a:ea typeface="+mn-ea"/>
                <a:cs typeface="+mn-cs"/>
              </a:rPr>
              <a:t>Scanlan</a:t>
            </a:r>
            <a:r>
              <a:rPr lang="en-GB" sz="1200" b="0" i="0" u="none" strike="noStrike" kern="1200" baseline="0" dirty="0" smtClean="0">
                <a:solidFill>
                  <a:schemeClr val="tx1"/>
                </a:solidFill>
                <a:latin typeface="+mn-lt"/>
                <a:ea typeface="+mn-ea"/>
                <a:cs typeface="+mn-cs"/>
              </a:rPr>
              <a:t> J, Brush M, </a:t>
            </a:r>
            <a:r>
              <a:rPr lang="en-GB" sz="1200" b="0" i="0" u="none" strike="noStrike" kern="1200" baseline="0" dirty="0" err="1" smtClean="0">
                <a:solidFill>
                  <a:schemeClr val="tx1"/>
                </a:solidFill>
                <a:latin typeface="+mn-lt"/>
                <a:ea typeface="+mn-ea"/>
                <a:cs typeface="+mn-cs"/>
              </a:rPr>
              <a:t>Vitaliano</a:t>
            </a:r>
            <a:r>
              <a:rPr lang="en-GB" sz="1200" b="0" i="0" u="none" strike="noStrike" kern="1200" baseline="0" dirty="0" smtClean="0">
                <a:solidFill>
                  <a:schemeClr val="tx1"/>
                </a:solidFill>
                <a:latin typeface="+mn-lt"/>
                <a:ea typeface="+mn-ea"/>
                <a:cs typeface="+mn-cs"/>
              </a:rPr>
              <a:t> P, </a:t>
            </a:r>
            <a:r>
              <a:rPr lang="en-GB" sz="1200" b="0" i="0" u="none" strike="noStrike" kern="1200" baseline="0" dirty="0" err="1" smtClean="0">
                <a:solidFill>
                  <a:schemeClr val="tx1"/>
                </a:solidFill>
                <a:latin typeface="+mn-lt"/>
                <a:ea typeface="+mn-ea"/>
                <a:cs typeface="+mn-cs"/>
              </a:rPr>
              <a:t>Dokmak</a:t>
            </a:r>
            <a:r>
              <a:rPr lang="en-GB" sz="1200" b="0" i="0" u="none" strike="noStrike" kern="1200" baseline="0" dirty="0" smtClean="0">
                <a:solidFill>
                  <a:schemeClr val="tx1"/>
                </a:solidFill>
                <a:latin typeface="+mn-lt"/>
                <a:ea typeface="+mn-ea"/>
                <a:cs typeface="+mn-cs"/>
              </a:rPr>
              <a:t> A. The mini-cog: a cognitive “vital signs” measure for dementia screening in multi-lingual elderly. </a:t>
            </a:r>
            <a:r>
              <a:rPr lang="en-GB" sz="1200" b="0" i="0" u="none" strike="noStrike" kern="1200" baseline="0" dirty="0" err="1" smtClean="0">
                <a:solidFill>
                  <a:schemeClr val="tx1"/>
                </a:solidFill>
                <a:latin typeface="+mn-lt"/>
                <a:ea typeface="+mn-ea"/>
                <a:cs typeface="+mn-cs"/>
              </a:rPr>
              <a:t>Int</a:t>
            </a:r>
            <a:r>
              <a:rPr lang="en-GB" sz="1200" b="0" i="0" u="none" strike="noStrike" kern="1200" baseline="0" dirty="0" smtClean="0">
                <a:solidFill>
                  <a:schemeClr val="tx1"/>
                </a:solidFill>
                <a:latin typeface="+mn-lt"/>
                <a:ea typeface="+mn-ea"/>
                <a:cs typeface="+mn-cs"/>
              </a:rPr>
              <a:t> J </a:t>
            </a:r>
            <a:r>
              <a:rPr lang="en-GB" sz="1200" b="0" i="0" u="none" strike="noStrike" kern="1200" baseline="0" dirty="0" err="1" smtClean="0">
                <a:solidFill>
                  <a:schemeClr val="tx1"/>
                </a:solidFill>
                <a:latin typeface="+mn-lt"/>
                <a:ea typeface="+mn-ea"/>
                <a:cs typeface="+mn-cs"/>
              </a:rPr>
              <a:t>Geriatr</a:t>
            </a:r>
            <a:r>
              <a:rPr lang="en-GB" sz="1200" b="0" i="0" u="none" strike="noStrike" kern="1200" baseline="0" dirty="0" smtClean="0">
                <a:solidFill>
                  <a:schemeClr val="tx1"/>
                </a:solidFill>
                <a:latin typeface="+mn-lt"/>
                <a:ea typeface="+mn-ea"/>
                <a:cs typeface="+mn-cs"/>
              </a:rPr>
              <a:t> Psychiatry. 2000;15(11):1021-1027. </a:t>
            </a:r>
            <a:endParaRPr lang="en-GB"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b="0" baseline="0" dirty="0" smtClean="0"/>
          </a:p>
          <a:p>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17</a:t>
            </a:fld>
            <a:endParaRPr lang="en-GB" dirty="0"/>
          </a:p>
        </p:txBody>
      </p:sp>
    </p:spTree>
    <p:extLst>
      <p:ext uri="{BB962C8B-B14F-4D97-AF65-F5344CB8AC3E}">
        <p14:creationId xmlns:p14="http://schemas.microsoft.com/office/powerpoint/2010/main" val="15122681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Note</a:t>
            </a:r>
            <a:r>
              <a:rPr lang="en-GB" baseline="0" dirty="0" smtClean="0"/>
              <a:t> the initial registration or repetition of the 3 items is not scored.</a:t>
            </a:r>
          </a:p>
          <a:p>
            <a:endParaRPr lang="en-GB" baseline="0" dirty="0" smtClean="0"/>
          </a:p>
          <a:p>
            <a:r>
              <a:rPr lang="en-GB" baseline="0" dirty="0" smtClean="0"/>
              <a:t>Regarding the clock rating, simply look at it and make a judgement as to whether it looks normal or not – there is no need to use any complicated scoring here!</a:t>
            </a:r>
          </a:p>
          <a:p>
            <a:endParaRPr lang="en-GB" baseline="0" dirty="0" smtClean="0"/>
          </a:p>
          <a:p>
            <a:r>
              <a:rPr lang="en-GB" u="sng" baseline="0" dirty="0" smtClean="0"/>
              <a:t>Alternative  scoring method</a:t>
            </a:r>
          </a:p>
          <a:p>
            <a:endParaRPr lang="en-GB" baseline="0" dirty="0" smtClean="0"/>
          </a:p>
          <a:p>
            <a:r>
              <a:rPr lang="en-GB" baseline="0" dirty="0" smtClean="0"/>
              <a:t>Allow one point for each word recalled after delay.</a:t>
            </a:r>
          </a:p>
          <a:p>
            <a:endParaRPr lang="en-GB" baseline="0" dirty="0" smtClean="0"/>
          </a:p>
          <a:p>
            <a:r>
              <a:rPr lang="en-GB" baseline="0" dirty="0" smtClean="0"/>
              <a:t>Normal clock = 2, Abnormal clock = 0.</a:t>
            </a:r>
          </a:p>
          <a:p>
            <a:endParaRPr lang="en-GB" baseline="0" dirty="0" smtClean="0"/>
          </a:p>
          <a:p>
            <a:r>
              <a:rPr lang="en-GB" baseline="0" dirty="0" smtClean="0"/>
              <a:t>Interpretation</a:t>
            </a:r>
          </a:p>
          <a:p>
            <a:endParaRPr lang="en-GB" baseline="0" dirty="0" smtClean="0"/>
          </a:p>
          <a:p>
            <a:r>
              <a:rPr lang="en-GB" dirty="0" smtClean="0"/>
              <a:t>0-3</a:t>
            </a:r>
            <a:r>
              <a:rPr lang="en-GB" baseline="0" dirty="0" smtClean="0"/>
              <a:t> = impaired, likely dementia</a:t>
            </a:r>
          </a:p>
          <a:p>
            <a:endParaRPr lang="en-GB" baseline="0" dirty="0" smtClean="0"/>
          </a:p>
          <a:p>
            <a:r>
              <a:rPr lang="en-GB" baseline="0" dirty="0" smtClean="0"/>
              <a:t>4 = impaired,  likely MCI</a:t>
            </a:r>
          </a:p>
          <a:p>
            <a:endParaRPr lang="en-GB" baseline="0" dirty="0" smtClean="0"/>
          </a:p>
          <a:p>
            <a:r>
              <a:rPr lang="en-GB" baseline="0" dirty="0" smtClean="0"/>
              <a:t>5 = normal</a:t>
            </a:r>
          </a:p>
          <a:p>
            <a:endParaRPr lang="en-GB" baseline="0" dirty="0" smtClean="0"/>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 </a:t>
            </a:r>
            <a:r>
              <a:rPr lang="en-GB" sz="1200" b="0" i="0" u="none" strike="noStrike" kern="1200" baseline="0" dirty="0" err="1" smtClean="0">
                <a:solidFill>
                  <a:schemeClr val="tx1"/>
                </a:solidFill>
                <a:latin typeface="+mn-lt"/>
                <a:ea typeface="+mn-ea"/>
                <a:cs typeface="+mn-cs"/>
              </a:rPr>
              <a:t>McCarten</a:t>
            </a:r>
            <a:r>
              <a:rPr lang="en-GB" sz="1200" b="0" i="0" u="none" strike="noStrike" kern="1200" baseline="0" dirty="0" smtClean="0">
                <a:solidFill>
                  <a:schemeClr val="tx1"/>
                </a:solidFill>
                <a:latin typeface="+mn-lt"/>
                <a:ea typeface="+mn-ea"/>
                <a:cs typeface="+mn-cs"/>
              </a:rPr>
              <a:t>, J.R, Anderson, P., </a:t>
            </a:r>
            <a:r>
              <a:rPr lang="en-GB" sz="1200" b="0" i="0" u="none" strike="noStrike" kern="1200" baseline="0" dirty="0" err="1" smtClean="0">
                <a:solidFill>
                  <a:schemeClr val="tx1"/>
                </a:solidFill>
                <a:latin typeface="+mn-lt"/>
                <a:ea typeface="+mn-ea"/>
                <a:cs typeface="+mn-cs"/>
              </a:rPr>
              <a:t>Kuskowski</a:t>
            </a:r>
            <a:r>
              <a:rPr lang="en-GB" sz="1200" b="0" i="0" u="none" strike="noStrike" kern="1200" baseline="0" dirty="0" smtClean="0">
                <a:solidFill>
                  <a:schemeClr val="tx1"/>
                </a:solidFill>
                <a:latin typeface="+mn-lt"/>
                <a:ea typeface="+mn-ea"/>
                <a:cs typeface="+mn-cs"/>
              </a:rPr>
              <a:t>, M., McPherson, S., </a:t>
            </a:r>
            <a:r>
              <a:rPr lang="en-GB" sz="1200" b="0" i="0" u="none" strike="noStrike" kern="1200" baseline="0" dirty="0" err="1" smtClean="0">
                <a:solidFill>
                  <a:schemeClr val="tx1"/>
                </a:solidFill>
                <a:latin typeface="+mn-lt"/>
                <a:ea typeface="+mn-ea"/>
                <a:cs typeface="+mn-cs"/>
              </a:rPr>
              <a:t>Borson</a:t>
            </a:r>
            <a:r>
              <a:rPr lang="en-GB" sz="1200" b="0" i="0" u="none" strike="noStrike" kern="1200" baseline="0" dirty="0" smtClean="0">
                <a:solidFill>
                  <a:schemeClr val="tx1"/>
                </a:solidFill>
                <a:latin typeface="+mn-lt"/>
                <a:ea typeface="+mn-ea"/>
                <a:cs typeface="+mn-cs"/>
              </a:rPr>
              <a:t>, S., &amp; </a:t>
            </a:r>
            <a:r>
              <a:rPr lang="en-GB" sz="1200" b="0" i="0" u="none" strike="noStrike" kern="1200" baseline="0" dirty="0" err="1" smtClean="0">
                <a:solidFill>
                  <a:schemeClr val="tx1"/>
                </a:solidFill>
                <a:latin typeface="+mn-lt"/>
                <a:ea typeface="+mn-ea"/>
                <a:cs typeface="+mn-cs"/>
              </a:rPr>
              <a:t>Dysken</a:t>
            </a:r>
            <a:r>
              <a:rPr lang="en-GB" sz="1200" b="0" i="0" u="none" strike="noStrike" kern="1200" baseline="0" dirty="0" smtClean="0">
                <a:solidFill>
                  <a:schemeClr val="tx1"/>
                </a:solidFill>
                <a:latin typeface="+mn-lt"/>
                <a:ea typeface="+mn-ea"/>
                <a:cs typeface="+mn-cs"/>
              </a:rPr>
              <a:t>, M. W. (2012). Finding dementia in primary care: The results of a clinical demonstration project. JAGS, 60(2), 210-217. </a:t>
            </a:r>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18</a:t>
            </a:fld>
            <a:endParaRPr lang="en-GB" dirty="0"/>
          </a:p>
        </p:txBody>
      </p:sp>
    </p:spTree>
    <p:extLst>
      <p:ext uri="{BB962C8B-B14F-4D97-AF65-F5344CB8AC3E}">
        <p14:creationId xmlns:p14="http://schemas.microsoft.com/office/powerpoint/2010/main" val="38446427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For all patients presenting with suspected dementia</a:t>
            </a:r>
            <a:r>
              <a:rPr lang="en-GB" baseline="0" dirty="0" smtClean="0"/>
              <a:t> a brief  blood screen should be performed.</a:t>
            </a:r>
          </a:p>
          <a:p>
            <a:endParaRPr lang="en-GB" baseline="0" dirty="0" smtClean="0"/>
          </a:p>
          <a:p>
            <a:r>
              <a:rPr lang="en-GB" baseline="0" dirty="0" smtClean="0"/>
              <a:t>This is to identify  potentially remediable causes including delirium.</a:t>
            </a:r>
          </a:p>
          <a:p>
            <a:endParaRPr lang="en-GB" baseline="0" dirty="0" smtClean="0"/>
          </a:p>
          <a:p>
            <a:r>
              <a:rPr lang="en-GB" baseline="0" dirty="0" smtClean="0"/>
              <a:t>For example the combination of a  raised MCV and GGT would strongly suggest alcohol misuse.</a:t>
            </a:r>
          </a:p>
          <a:p>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19</a:t>
            </a:fld>
            <a:endParaRPr lang="en-GB" dirty="0"/>
          </a:p>
        </p:txBody>
      </p:sp>
    </p:spTree>
    <p:extLst>
      <p:ext uri="{BB962C8B-B14F-4D97-AF65-F5344CB8AC3E}">
        <p14:creationId xmlns:p14="http://schemas.microsoft.com/office/powerpoint/2010/main" val="1137089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Birmingham and Solihull Mental Health Foundation NHS Trust hosts</a:t>
            </a:r>
            <a:r>
              <a:rPr lang="en-GB" baseline="0" dirty="0" smtClean="0"/>
              <a:t> the Memory Assessment Service (MAS).</a:t>
            </a:r>
          </a:p>
          <a:p>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2</a:t>
            </a:fld>
            <a:endParaRPr lang="en-GB" dirty="0"/>
          </a:p>
        </p:txBody>
      </p:sp>
    </p:spTree>
    <p:extLst>
      <p:ext uri="{BB962C8B-B14F-4D97-AF65-F5344CB8AC3E}">
        <p14:creationId xmlns:p14="http://schemas.microsoft.com/office/powerpoint/2010/main" val="1273166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20</a:t>
            </a:fld>
            <a:endParaRPr lang="en-GB" dirty="0"/>
          </a:p>
        </p:txBody>
      </p:sp>
    </p:spTree>
    <p:extLst>
      <p:ext uri="{BB962C8B-B14F-4D97-AF65-F5344CB8AC3E}">
        <p14:creationId xmlns:p14="http://schemas.microsoft.com/office/powerpoint/2010/main" val="19624556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If</a:t>
            </a:r>
            <a:r>
              <a:rPr lang="en-GB" baseline="0" dirty="0" smtClean="0"/>
              <a:t> </a:t>
            </a:r>
            <a:r>
              <a:rPr lang="en-GB" b="1" u="sng" baseline="0" dirty="0" smtClean="0"/>
              <a:t>all</a:t>
            </a:r>
            <a:r>
              <a:rPr lang="en-GB" baseline="0" dirty="0" smtClean="0"/>
              <a:t> of the  above features are present  the  GP  can make a diagnosis  of dementia without requesting a scan or referring to a specialist.</a:t>
            </a:r>
          </a:p>
          <a:p>
            <a:endParaRPr lang="en-GB" baseline="0" dirty="0" smtClean="0"/>
          </a:p>
          <a:p>
            <a:r>
              <a:rPr lang="en-GB" baseline="0" dirty="0" smtClean="0"/>
              <a:t>Dementia is common in very old people particularly in residential and nursing homes.</a:t>
            </a:r>
          </a:p>
          <a:p>
            <a:endParaRPr lang="en-GB" baseline="0" dirty="0" smtClean="0"/>
          </a:p>
          <a:p>
            <a:r>
              <a:rPr lang="en-GB" baseline="0" dirty="0" smtClean="0"/>
              <a:t>If typical dementia symptoms  have been present for longer than 12 months, and  there is no evidence of depression, psychosis, delirium or problem drugs then the GP can safely diagnose dementia without necessarily requesting a brain scan.</a:t>
            </a:r>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21</a:t>
            </a:fld>
            <a:endParaRPr lang="en-GB" dirty="0"/>
          </a:p>
        </p:txBody>
      </p:sp>
    </p:spTree>
    <p:extLst>
      <p:ext uri="{BB962C8B-B14F-4D97-AF65-F5344CB8AC3E}">
        <p14:creationId xmlns:p14="http://schemas.microsoft.com/office/powerpoint/2010/main" val="42458058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Dementia in a very old person,</a:t>
            </a:r>
            <a:r>
              <a:rPr lang="en-GB" baseline="0" dirty="0" smtClean="0"/>
              <a:t> without atypical features is likely to be due to Alzheimer’s disease, cerebrovascular disease or a combination of both.</a:t>
            </a:r>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22</a:t>
            </a:fld>
            <a:endParaRPr lang="en-GB" dirty="0"/>
          </a:p>
        </p:txBody>
      </p:sp>
    </p:spTree>
    <p:extLst>
      <p:ext uri="{BB962C8B-B14F-4D97-AF65-F5344CB8AC3E}">
        <p14:creationId xmlns:p14="http://schemas.microsoft.com/office/powerpoint/2010/main" val="36924419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If</a:t>
            </a:r>
            <a:r>
              <a:rPr lang="en-GB" baseline="0" dirty="0" smtClean="0"/>
              <a:t> </a:t>
            </a:r>
            <a:r>
              <a:rPr lang="en-GB" b="1" u="sng" baseline="0" dirty="0" smtClean="0"/>
              <a:t>one or more </a:t>
            </a:r>
            <a:r>
              <a:rPr lang="en-GB" baseline="0" dirty="0" smtClean="0"/>
              <a:t>of the  above features are present then consider making  a referral to  MAS.</a:t>
            </a:r>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23</a:t>
            </a:fld>
            <a:endParaRPr lang="en-GB" dirty="0"/>
          </a:p>
        </p:txBody>
      </p:sp>
    </p:spTree>
    <p:extLst>
      <p:ext uri="{BB962C8B-B14F-4D97-AF65-F5344CB8AC3E}">
        <p14:creationId xmlns:p14="http://schemas.microsoft.com/office/powerpoint/2010/main" val="3606252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symptoms are in red</a:t>
            </a:r>
            <a:r>
              <a:rPr lang="en-GB" baseline="0" dirty="0" smtClean="0"/>
              <a:t> as they may indicate serious  medical or  non-neurodegenerative neurological illness requiring  urgent attention.</a:t>
            </a:r>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24</a:t>
            </a:fld>
            <a:endParaRPr lang="en-GB" dirty="0"/>
          </a:p>
        </p:txBody>
      </p:sp>
    </p:spTree>
    <p:extLst>
      <p:ext uri="{BB962C8B-B14F-4D97-AF65-F5344CB8AC3E}">
        <p14:creationId xmlns:p14="http://schemas.microsoft.com/office/powerpoint/2010/main" val="35220956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All</a:t>
            </a:r>
            <a:r>
              <a:rPr lang="en-GB" baseline="0" dirty="0" smtClean="0"/>
              <a:t> referrals to MAS  are made via a generic standard form and internally  allocated by  the Trust’s single point of access.</a:t>
            </a:r>
          </a:p>
          <a:p>
            <a:endParaRPr lang="en-GB" baseline="0" dirty="0" smtClean="0"/>
          </a:p>
          <a:p>
            <a:r>
              <a:rPr lang="en-GB" baseline="0" dirty="0" smtClean="0"/>
              <a:t>In the  ‘Reason for Referral’ space  as a minimum state the  main cognitive or behavioural problem (s) and duration of decline. </a:t>
            </a:r>
          </a:p>
          <a:p>
            <a:endParaRPr lang="en-GB" baseline="0" dirty="0" smtClean="0"/>
          </a:p>
          <a:p>
            <a:r>
              <a:rPr lang="en-GB" baseline="0" dirty="0" smtClean="0"/>
              <a:t>There is a space to enter the 6CIT  or Mini-Cog score.</a:t>
            </a:r>
          </a:p>
          <a:p>
            <a:endParaRPr lang="en-GB" baseline="0" dirty="0" smtClean="0"/>
          </a:p>
          <a:p>
            <a:r>
              <a:rPr lang="en-GB" baseline="0" dirty="0" smtClean="0"/>
              <a:t>State clearly that you are asking for a dementia assessment to speed up the allocation process.</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25</a:t>
            </a:fld>
            <a:endParaRPr lang="en-GB" dirty="0"/>
          </a:p>
        </p:txBody>
      </p:sp>
    </p:spTree>
    <p:extLst>
      <p:ext uri="{BB962C8B-B14F-4D97-AF65-F5344CB8AC3E}">
        <p14:creationId xmlns:p14="http://schemas.microsoft.com/office/powerpoint/2010/main" val="30111119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26</a:t>
            </a:fld>
            <a:endParaRPr lang="en-GB" dirty="0"/>
          </a:p>
        </p:txBody>
      </p:sp>
    </p:spTree>
    <p:extLst>
      <p:ext uri="{BB962C8B-B14F-4D97-AF65-F5344CB8AC3E}">
        <p14:creationId xmlns:p14="http://schemas.microsoft.com/office/powerpoint/2010/main" val="6949667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27</a:t>
            </a:fld>
            <a:endParaRPr lang="en-GB" dirty="0"/>
          </a:p>
        </p:txBody>
      </p:sp>
    </p:spTree>
    <p:extLst>
      <p:ext uri="{BB962C8B-B14F-4D97-AF65-F5344CB8AC3E}">
        <p14:creationId xmlns:p14="http://schemas.microsoft.com/office/powerpoint/2010/main" val="113952537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Note many</a:t>
            </a:r>
            <a:r>
              <a:rPr lang="en-GB" baseline="0" dirty="0" smtClean="0"/>
              <a:t> things apart from dementia can lead to a poor test score:</a:t>
            </a:r>
          </a:p>
          <a:p>
            <a:endParaRPr lang="en-GB" dirty="0" smtClean="0"/>
          </a:p>
          <a:p>
            <a:pPr marL="171450" indent="-171450">
              <a:buFont typeface="Arial" pitchFamily="34" charset="0"/>
              <a:buChar char="•"/>
            </a:pPr>
            <a:r>
              <a:rPr lang="en-GB" dirty="0" smtClean="0"/>
              <a:t>Poor education</a:t>
            </a:r>
          </a:p>
          <a:p>
            <a:pPr marL="171450" indent="-171450">
              <a:buFont typeface="Arial" pitchFamily="34" charset="0"/>
              <a:buChar char="•"/>
            </a:pPr>
            <a:r>
              <a:rPr lang="en-GB" dirty="0" smtClean="0"/>
              <a:t>Low intellect / developmental disability</a:t>
            </a:r>
          </a:p>
          <a:p>
            <a:pPr marL="171450" indent="-171450">
              <a:buFont typeface="Arial" pitchFamily="34" charset="0"/>
              <a:buChar char="•"/>
            </a:pPr>
            <a:r>
              <a:rPr lang="en-GB" dirty="0" smtClean="0"/>
              <a:t>Poor English</a:t>
            </a:r>
          </a:p>
          <a:p>
            <a:pPr marL="171450" indent="-171450">
              <a:buFont typeface="Arial" pitchFamily="34" charset="0"/>
              <a:buChar char="•"/>
            </a:pPr>
            <a:r>
              <a:rPr lang="en-GB" dirty="0" smtClean="0"/>
              <a:t>Dysphasia</a:t>
            </a:r>
          </a:p>
          <a:p>
            <a:pPr marL="171450" indent="-171450">
              <a:buFont typeface="Arial" pitchFamily="34" charset="0"/>
              <a:buChar char="•"/>
            </a:pPr>
            <a:r>
              <a:rPr lang="en-GB" dirty="0" smtClean="0"/>
              <a:t>Sensory impairment</a:t>
            </a:r>
          </a:p>
          <a:p>
            <a:pPr marL="171450" indent="-171450">
              <a:buFont typeface="Arial" pitchFamily="34" charset="0"/>
              <a:buChar char="•"/>
            </a:pPr>
            <a:r>
              <a:rPr lang="en-GB" dirty="0" smtClean="0"/>
              <a:t>Low mood or anxiety</a:t>
            </a:r>
          </a:p>
          <a:p>
            <a:pPr marL="171450" indent="-171450">
              <a:buFont typeface="Arial" pitchFamily="34" charset="0"/>
              <a:buChar char="•"/>
            </a:pPr>
            <a:r>
              <a:rPr lang="en-GB" dirty="0" smtClean="0"/>
              <a:t>Medicines</a:t>
            </a:r>
          </a:p>
          <a:p>
            <a:pPr marL="171450" indent="-171450">
              <a:buFont typeface="Arial" pitchFamily="34" charset="0"/>
              <a:buChar char="•"/>
            </a:pPr>
            <a:r>
              <a:rPr lang="en-GB" dirty="0" smtClean="0"/>
              <a:t>Delirium</a:t>
            </a:r>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29</a:t>
            </a:fld>
            <a:endParaRPr lang="en-GB" dirty="0"/>
          </a:p>
        </p:txBody>
      </p:sp>
    </p:spTree>
    <p:extLst>
      <p:ext uri="{BB962C8B-B14F-4D97-AF65-F5344CB8AC3E}">
        <p14:creationId xmlns:p14="http://schemas.microsoft.com/office/powerpoint/2010/main" val="30857412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recommend 6CIT or Mini-Cog</a:t>
            </a:r>
            <a:r>
              <a:rPr lang="en-GB" baseline="0" dirty="0" smtClean="0"/>
              <a:t>  but all of the above tests are easily available and free to use.</a:t>
            </a:r>
          </a:p>
          <a:p>
            <a:endParaRPr lang="en-GB" baseline="0" dirty="0" smtClean="0"/>
          </a:p>
          <a:p>
            <a:r>
              <a:rPr lang="en-GB" baseline="0" dirty="0" smtClean="0"/>
              <a:t>Note the MMSE is subject to copyright  and is not free to use.</a:t>
            </a:r>
          </a:p>
          <a:p>
            <a:endParaRPr lang="en-GB" baseline="0" dirty="0" smtClean="0"/>
          </a:p>
          <a:p>
            <a:r>
              <a:rPr lang="en-GB" sz="1200" b="0" i="0" u="none" strike="noStrike" kern="1200" baseline="0" dirty="0" smtClean="0">
                <a:solidFill>
                  <a:schemeClr val="tx1"/>
                </a:solidFill>
                <a:latin typeface="+mn-lt"/>
                <a:ea typeface="+mn-ea"/>
                <a:cs typeface="+mn-cs"/>
              </a:rPr>
              <a:t>AMT: Qureshi KN, Hodkinson HM. (1974) Evaluation of a ten-question mental test in the institutionalized elderly. </a:t>
            </a:r>
            <a:r>
              <a:rPr lang="en-GB" sz="1200" b="0" i="1" u="none" strike="noStrike" kern="1200" baseline="0" dirty="0" smtClean="0">
                <a:solidFill>
                  <a:schemeClr val="tx1"/>
                </a:solidFill>
                <a:latin typeface="+mn-lt"/>
                <a:ea typeface="+mn-ea"/>
                <a:cs typeface="+mn-cs"/>
              </a:rPr>
              <a:t>Age &amp; Ageing. </a:t>
            </a:r>
            <a:r>
              <a:rPr lang="en-GB" sz="1200" b="0" i="0" u="none" strike="noStrike" kern="1200" baseline="0" dirty="0" smtClean="0">
                <a:solidFill>
                  <a:schemeClr val="tx1"/>
                </a:solidFill>
                <a:latin typeface="+mn-lt"/>
                <a:ea typeface="+mn-ea"/>
                <a:cs typeface="+mn-cs"/>
              </a:rPr>
              <a:t>3, 152–157.</a:t>
            </a:r>
          </a:p>
          <a:p>
            <a:endParaRPr lang="en-GB"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MOCA: </a:t>
            </a:r>
            <a:r>
              <a:rPr lang="en-GB" sz="1200" kern="1200" dirty="0" err="1" smtClean="0">
                <a:solidFill>
                  <a:schemeClr val="tx1"/>
                </a:solidFill>
                <a:effectLst/>
                <a:latin typeface="+mn-lt"/>
                <a:ea typeface="+mn-ea"/>
                <a:cs typeface="+mn-cs"/>
              </a:rPr>
              <a:t>Nasreddine</a:t>
            </a:r>
            <a:r>
              <a:rPr lang="en-GB" sz="1200" kern="1200" dirty="0" smtClean="0">
                <a:solidFill>
                  <a:schemeClr val="tx1"/>
                </a:solidFill>
                <a:effectLst/>
                <a:latin typeface="+mn-lt"/>
                <a:ea typeface="+mn-ea"/>
                <a:cs typeface="+mn-cs"/>
              </a:rPr>
              <a:t> ZS, Phillips NA, </a:t>
            </a:r>
            <a:r>
              <a:rPr lang="en-GB" sz="1200" kern="1200" dirty="0" err="1" smtClean="0">
                <a:solidFill>
                  <a:schemeClr val="tx1"/>
                </a:solidFill>
                <a:effectLst/>
                <a:latin typeface="+mn-lt"/>
                <a:ea typeface="+mn-ea"/>
                <a:cs typeface="+mn-cs"/>
              </a:rPr>
              <a:t>Bédirian</a:t>
            </a:r>
            <a:r>
              <a:rPr lang="en-GB" sz="1200" kern="1200" dirty="0" smtClean="0">
                <a:solidFill>
                  <a:schemeClr val="tx1"/>
                </a:solidFill>
                <a:effectLst/>
                <a:latin typeface="+mn-lt"/>
                <a:ea typeface="+mn-ea"/>
                <a:cs typeface="+mn-cs"/>
              </a:rPr>
              <a:t> V, Charbonneau S, Whitehead V, Collin I, Cummings JL, </a:t>
            </a:r>
            <a:r>
              <a:rPr lang="en-GB" sz="1200" kern="1200" dirty="0" err="1" smtClean="0">
                <a:solidFill>
                  <a:schemeClr val="tx1"/>
                </a:solidFill>
                <a:effectLst/>
                <a:latin typeface="+mn-lt"/>
                <a:ea typeface="+mn-ea"/>
                <a:cs typeface="+mn-cs"/>
              </a:rPr>
              <a:t>Chertkow</a:t>
            </a:r>
            <a:r>
              <a:rPr lang="en-GB" sz="1200" kern="1200" dirty="0" smtClean="0">
                <a:solidFill>
                  <a:schemeClr val="tx1"/>
                </a:solidFill>
                <a:effectLst/>
                <a:latin typeface="+mn-lt"/>
                <a:ea typeface="+mn-ea"/>
                <a:cs typeface="+mn-cs"/>
              </a:rPr>
              <a:t> H. The Montreal Cognitive Assessment (</a:t>
            </a:r>
            <a:r>
              <a:rPr lang="en-GB" sz="1200" kern="1200" dirty="0" err="1" smtClean="0">
                <a:solidFill>
                  <a:schemeClr val="tx1"/>
                </a:solidFill>
                <a:effectLst/>
                <a:latin typeface="+mn-lt"/>
                <a:ea typeface="+mn-ea"/>
                <a:cs typeface="+mn-cs"/>
              </a:rPr>
              <a:t>MoCA</a:t>
            </a:r>
            <a:r>
              <a:rPr lang="en-GB" sz="1200" kern="1200" dirty="0" smtClean="0">
                <a:solidFill>
                  <a:schemeClr val="tx1"/>
                </a:solidFill>
                <a:effectLst/>
                <a:latin typeface="+mn-lt"/>
                <a:ea typeface="+mn-ea"/>
                <a:cs typeface="+mn-cs"/>
              </a:rPr>
              <a:t>): A Brief Screening Tool For Mild Cognitive Impairment. Journal of the American Geriatrics Society 53:695-699, 2005.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GPCOG: </a:t>
            </a:r>
            <a:r>
              <a:rPr lang="en-GB" dirty="0" err="1" smtClean="0"/>
              <a:t>Brodaty</a:t>
            </a:r>
            <a:r>
              <a:rPr lang="en-GB" dirty="0" smtClean="0"/>
              <a:t>, H., et al., </a:t>
            </a:r>
            <a:r>
              <a:rPr lang="en-GB" i="1" dirty="0" smtClean="0"/>
              <a:t>The GPCOG: a new screening test for dementia designed for general practice.</a:t>
            </a:r>
            <a:r>
              <a:rPr lang="en-GB" dirty="0" smtClean="0"/>
              <a:t> Journal of the American Geriatrics Society, 2002. </a:t>
            </a:r>
            <a:r>
              <a:rPr lang="en-GB" b="1" dirty="0" smtClean="0"/>
              <a:t>50</a:t>
            </a:r>
            <a:r>
              <a:rPr lang="en-GB" dirty="0" smtClean="0"/>
              <a:t>(3):530-4.</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err="1" smtClean="0">
                <a:solidFill>
                  <a:schemeClr val="tx1"/>
                </a:solidFill>
                <a:effectLst/>
                <a:latin typeface="+mn-lt"/>
                <a:ea typeface="+mn-ea"/>
                <a:cs typeface="+mn-cs"/>
              </a:rPr>
              <a:t>M-ACE:</a:t>
            </a:r>
            <a:r>
              <a:rPr lang="en-GB" dirty="0" err="1" smtClean="0"/>
              <a:t>The</a:t>
            </a:r>
            <a:r>
              <a:rPr lang="en-GB" dirty="0" smtClean="0"/>
              <a:t> </a:t>
            </a:r>
            <a:r>
              <a:rPr lang="en-GB" b="0" dirty="0" smtClean="0"/>
              <a:t>Mini</a:t>
            </a:r>
            <a:r>
              <a:rPr lang="en-GB" dirty="0" smtClean="0"/>
              <a:t>-</a:t>
            </a:r>
            <a:r>
              <a:rPr lang="en-GB" dirty="0" err="1" smtClean="0"/>
              <a:t>Addenbrooke's</a:t>
            </a:r>
            <a:r>
              <a:rPr lang="en-GB" dirty="0" smtClean="0"/>
              <a:t> Cognitive Examination: A New Assessment Tool for Dementia. </a:t>
            </a:r>
            <a:r>
              <a:rPr lang="en-GB" sz="1200" kern="1200" baseline="0" dirty="0" smtClean="0">
                <a:solidFill>
                  <a:schemeClr val="tx1"/>
                </a:solidFill>
                <a:effectLst/>
                <a:latin typeface="+mn-lt"/>
                <a:ea typeface="+mn-ea"/>
                <a:cs typeface="+mn-cs"/>
              </a:rPr>
              <a:t> </a:t>
            </a:r>
            <a:r>
              <a:rPr lang="en-GB" sz="1200" b="0" i="0" kern="1200" dirty="0" smtClean="0">
                <a:solidFill>
                  <a:schemeClr val="tx1"/>
                </a:solidFill>
                <a:effectLst/>
                <a:latin typeface="+mn-lt"/>
                <a:ea typeface="+mn-ea"/>
                <a:cs typeface="+mn-cs"/>
              </a:rPr>
              <a:t>Hsieh S, </a:t>
            </a:r>
            <a:r>
              <a:rPr lang="en-GB" sz="1200" b="0" i="0" kern="1200" dirty="0" err="1" smtClean="0">
                <a:solidFill>
                  <a:schemeClr val="tx1"/>
                </a:solidFill>
                <a:effectLst/>
                <a:latin typeface="+mn-lt"/>
                <a:ea typeface="+mn-ea"/>
                <a:cs typeface="+mn-cs"/>
              </a:rPr>
              <a:t>McGrory</a:t>
            </a:r>
            <a:r>
              <a:rPr lang="en-GB" sz="1200" b="0" i="0" kern="1200" dirty="0" smtClean="0">
                <a:solidFill>
                  <a:schemeClr val="tx1"/>
                </a:solidFill>
                <a:effectLst/>
                <a:latin typeface="+mn-lt"/>
                <a:ea typeface="+mn-ea"/>
                <a:cs typeface="+mn-cs"/>
              </a:rPr>
              <a:t> S, Leslie F, Dawson K, Ahmed S, Butler CR, Rowe JB, </a:t>
            </a:r>
            <a:r>
              <a:rPr lang="en-GB" sz="1200" b="0" i="0" kern="1200" dirty="0" err="1" smtClean="0">
                <a:solidFill>
                  <a:schemeClr val="tx1"/>
                </a:solidFill>
                <a:effectLst/>
                <a:latin typeface="+mn-lt"/>
                <a:ea typeface="+mn-ea"/>
                <a:cs typeface="+mn-cs"/>
              </a:rPr>
              <a:t>Mioshi</a:t>
            </a:r>
            <a:r>
              <a:rPr lang="en-GB" sz="1200" b="0" i="0" kern="1200" dirty="0" smtClean="0">
                <a:solidFill>
                  <a:schemeClr val="tx1"/>
                </a:solidFill>
                <a:effectLst/>
                <a:latin typeface="+mn-lt"/>
                <a:ea typeface="+mn-ea"/>
                <a:cs typeface="+mn-cs"/>
              </a:rPr>
              <a:t> E, Hodges JR.</a:t>
            </a:r>
          </a:p>
          <a:p>
            <a:r>
              <a:rPr lang="en-GB" sz="1200" b="0" i="0" kern="1200" dirty="0" smtClean="0">
                <a:solidFill>
                  <a:schemeClr val="tx1"/>
                </a:solidFill>
                <a:effectLst/>
                <a:latin typeface="+mn-lt"/>
                <a:ea typeface="+mn-ea"/>
                <a:cs typeface="+mn-cs"/>
              </a:rPr>
              <a:t>Dement </a:t>
            </a:r>
            <a:r>
              <a:rPr lang="en-GB" sz="1200" b="0" i="0" kern="1200" dirty="0" err="1" smtClean="0">
                <a:solidFill>
                  <a:schemeClr val="tx1"/>
                </a:solidFill>
                <a:effectLst/>
                <a:latin typeface="+mn-lt"/>
                <a:ea typeface="+mn-ea"/>
                <a:cs typeface="+mn-cs"/>
              </a:rPr>
              <a:t>Geriatr</a:t>
            </a:r>
            <a:r>
              <a:rPr lang="en-GB" sz="1200" b="0" i="0" kern="1200" dirty="0" smtClean="0">
                <a:solidFill>
                  <a:schemeClr val="tx1"/>
                </a:solidFill>
                <a:effectLst/>
                <a:latin typeface="+mn-lt"/>
                <a:ea typeface="+mn-ea"/>
                <a:cs typeface="+mn-cs"/>
              </a:rPr>
              <a:t> </a:t>
            </a:r>
            <a:r>
              <a:rPr lang="en-GB" sz="1200" b="0" i="0" kern="1200" dirty="0" err="1" smtClean="0">
                <a:solidFill>
                  <a:schemeClr val="tx1"/>
                </a:solidFill>
                <a:effectLst/>
                <a:latin typeface="+mn-lt"/>
                <a:ea typeface="+mn-ea"/>
                <a:cs typeface="+mn-cs"/>
              </a:rPr>
              <a:t>Cogn</a:t>
            </a:r>
            <a:r>
              <a:rPr lang="en-GB" sz="1200" b="0" i="0" kern="1200" dirty="0" smtClean="0">
                <a:solidFill>
                  <a:schemeClr val="tx1"/>
                </a:solidFill>
                <a:effectLst/>
                <a:latin typeface="+mn-lt"/>
                <a:ea typeface="+mn-ea"/>
                <a:cs typeface="+mn-cs"/>
              </a:rPr>
              <a:t> </a:t>
            </a:r>
            <a:r>
              <a:rPr lang="en-GB" sz="1200" b="0" i="0" kern="1200" dirty="0" err="1" smtClean="0">
                <a:solidFill>
                  <a:schemeClr val="tx1"/>
                </a:solidFill>
                <a:effectLst/>
                <a:latin typeface="+mn-lt"/>
                <a:ea typeface="+mn-ea"/>
                <a:cs typeface="+mn-cs"/>
              </a:rPr>
              <a:t>Disord</a:t>
            </a:r>
            <a:r>
              <a:rPr lang="en-GB" sz="1200" b="0" i="0" kern="1200" dirty="0" smtClean="0">
                <a:solidFill>
                  <a:schemeClr val="tx1"/>
                </a:solidFill>
                <a:effectLst/>
                <a:latin typeface="+mn-lt"/>
                <a:ea typeface="+mn-ea"/>
                <a:cs typeface="+mn-cs"/>
              </a:rPr>
              <a:t>. 2014 Sep 11;39(1-2):1-11.</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30</a:t>
            </a:fld>
            <a:endParaRPr lang="en-GB" dirty="0"/>
          </a:p>
        </p:txBody>
      </p:sp>
    </p:spTree>
    <p:extLst>
      <p:ext uri="{BB962C8B-B14F-4D97-AF65-F5344CB8AC3E}">
        <p14:creationId xmlns:p14="http://schemas.microsoft.com/office/powerpoint/2010/main" val="1518079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3</a:t>
            </a:fld>
            <a:endParaRPr lang="en-GB" dirty="0"/>
          </a:p>
        </p:txBody>
      </p:sp>
    </p:spTree>
    <p:extLst>
      <p:ext uri="{BB962C8B-B14F-4D97-AF65-F5344CB8AC3E}">
        <p14:creationId xmlns:p14="http://schemas.microsoft.com/office/powerpoint/2010/main" val="41491777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6CIT and GP-Cog are good in most situations.</a:t>
            </a:r>
          </a:p>
          <a:p>
            <a:endParaRPr lang="en-GB" dirty="0" smtClean="0"/>
          </a:p>
          <a:p>
            <a:r>
              <a:rPr lang="en-GB" dirty="0" smtClean="0"/>
              <a:t>For very intelligent</a:t>
            </a:r>
            <a:r>
              <a:rPr lang="en-GB" baseline="0" dirty="0" smtClean="0"/>
              <a:t> people and those with atypical forms of dementia MOCA or Mini-ACE may be more suitable.</a:t>
            </a:r>
          </a:p>
          <a:p>
            <a:endParaRPr lang="en-GB" baseline="0" dirty="0" smtClean="0"/>
          </a:p>
          <a:p>
            <a:r>
              <a:rPr lang="en-GB" baseline="0" dirty="0" smtClean="0"/>
              <a:t>However for a more impaired patient living in a nursing home  confirmation of cognitive impairment with a simple test such as the AMT may be perfectly adequate and more patient friendly.</a:t>
            </a:r>
          </a:p>
          <a:p>
            <a:endParaRPr lang="en-GB" baseline="0" dirty="0" smtClean="0"/>
          </a:p>
          <a:p>
            <a:r>
              <a:rPr lang="en-GB" baseline="0" dirty="0" smtClean="0"/>
              <a:t>Confirmation of cognitive impairment in someone who does not speak good English may need a different more flexible approach.</a:t>
            </a:r>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31</a:t>
            </a:fld>
            <a:endParaRPr lang="en-GB" dirty="0"/>
          </a:p>
        </p:txBody>
      </p:sp>
    </p:spTree>
    <p:extLst>
      <p:ext uri="{BB962C8B-B14F-4D97-AF65-F5344CB8AC3E}">
        <p14:creationId xmlns:p14="http://schemas.microsoft.com/office/powerpoint/2010/main" val="18187172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Object  learning and clock drawing.</a:t>
            </a:r>
          </a:p>
          <a:p>
            <a:endParaRPr lang="en-GB" dirty="0" smtClean="0"/>
          </a:p>
          <a:p>
            <a:r>
              <a:rPr lang="en-GB" dirty="0" smtClean="0"/>
              <a:t>Choose</a:t>
            </a:r>
            <a:r>
              <a:rPr lang="en-GB" baseline="0" dirty="0" smtClean="0"/>
              <a:t> familiar items (pen, watch, cup, book, coin, key).</a:t>
            </a:r>
          </a:p>
          <a:p>
            <a:endParaRPr lang="en-GB" baseline="0" dirty="0" smtClean="0"/>
          </a:p>
          <a:p>
            <a:r>
              <a:rPr lang="en-GB" baseline="0" dirty="0" smtClean="0"/>
              <a:t>Explain to interpreter what you are going to do.</a:t>
            </a:r>
          </a:p>
          <a:p>
            <a:endParaRPr lang="en-GB" baseline="0" dirty="0" smtClean="0"/>
          </a:p>
          <a:p>
            <a:r>
              <a:rPr lang="en-GB" baseline="0" dirty="0" smtClean="0"/>
              <a:t>Make note of any naming errors in patient’s own language.</a:t>
            </a:r>
          </a:p>
          <a:p>
            <a:endParaRPr lang="en-GB" baseline="0" dirty="0" smtClean="0"/>
          </a:p>
          <a:p>
            <a:r>
              <a:rPr lang="en-GB" baseline="0" dirty="0" smtClean="0"/>
              <a:t>Ask yourself does clock look normal – people are naturally very good at judging this.</a:t>
            </a:r>
          </a:p>
          <a:p>
            <a:endParaRPr lang="en-GB" baseline="0" dirty="0" smtClean="0"/>
          </a:p>
          <a:p>
            <a:r>
              <a:rPr lang="en-GB" baseline="0" dirty="0" smtClean="0"/>
              <a:t>How many items is person able to accurately recall after a delay?</a:t>
            </a:r>
          </a:p>
          <a:p>
            <a:endParaRPr lang="en-GB" baseline="0" dirty="0" smtClean="0"/>
          </a:p>
          <a:p>
            <a:r>
              <a:rPr lang="en-GB" baseline="0" dirty="0" smtClean="0"/>
              <a:t>List learning is a valid test of memory if objects are familiar even if patient’s education is poor.</a:t>
            </a:r>
          </a:p>
          <a:p>
            <a:endParaRPr lang="en-GB" baseline="0" dirty="0" smtClean="0"/>
          </a:p>
          <a:p>
            <a:r>
              <a:rPr lang="en-GB" baseline="0" dirty="0" smtClean="0"/>
              <a:t>Most normal older people will recall accurately recall 3/3 objects or at least 4/5.</a:t>
            </a:r>
          </a:p>
          <a:p>
            <a:endParaRPr lang="en-GB" baseline="0" dirty="0" smtClean="0"/>
          </a:p>
          <a:p>
            <a:r>
              <a:rPr lang="en-GB" baseline="0" dirty="0" smtClean="0"/>
              <a:t>Clock drawing is language and culturally independent and a valid test for cognitive impairment with proviso that person has been to school.</a:t>
            </a:r>
          </a:p>
          <a:p>
            <a:endParaRPr lang="en-GB" baseline="0" dirty="0" smtClean="0"/>
          </a:p>
          <a:p>
            <a:r>
              <a:rPr lang="en-GB" baseline="0" dirty="0" smtClean="0"/>
              <a:t>An abnormal clock is a very good indicator of cognitive impairment, but can be  normal in people with very mild dementia.</a:t>
            </a:r>
          </a:p>
          <a:p>
            <a:endParaRPr lang="en-GB" baseline="0" dirty="0" smtClean="0"/>
          </a:p>
          <a:p>
            <a:r>
              <a:rPr lang="en-GB" baseline="0" dirty="0" smtClean="0"/>
              <a:t>So if either the list learning, the clock drawing or both are abnormal there is evidence of cognitive impairment.</a:t>
            </a:r>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32</a:t>
            </a:fld>
            <a:endParaRPr lang="en-GB" dirty="0"/>
          </a:p>
        </p:txBody>
      </p:sp>
    </p:spTree>
    <p:extLst>
      <p:ext uri="{BB962C8B-B14F-4D97-AF65-F5344CB8AC3E}">
        <p14:creationId xmlns:p14="http://schemas.microsoft.com/office/powerpoint/2010/main" val="19740872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smtClean="0">
                <a:solidFill>
                  <a:schemeClr val="tx1"/>
                </a:solidFill>
                <a:latin typeface="+mn-lt"/>
                <a:ea typeface="+mn-ea"/>
                <a:cs typeface="+mn-cs"/>
              </a:rPr>
              <a:t>The 4 item short version of the GDS is designed to be self-rated by the patient.</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However if the patient is cognitively impaired it is often better to read out the questions and score as above.</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err="1" smtClean="0">
                <a:solidFill>
                  <a:schemeClr val="tx1"/>
                </a:solidFill>
                <a:latin typeface="+mn-lt"/>
                <a:ea typeface="+mn-ea"/>
                <a:cs typeface="+mn-cs"/>
              </a:rPr>
              <a:t>Yesavage</a:t>
            </a:r>
            <a:r>
              <a:rPr lang="en-GB" sz="1200" b="0" i="0" u="none" strike="noStrike" kern="1200" baseline="0" dirty="0" smtClean="0">
                <a:solidFill>
                  <a:schemeClr val="tx1"/>
                </a:solidFill>
                <a:latin typeface="+mn-lt"/>
                <a:ea typeface="+mn-ea"/>
                <a:cs typeface="+mn-cs"/>
              </a:rPr>
              <a:t> JA, Brink TL, Rose TL, </a:t>
            </a:r>
            <a:r>
              <a:rPr lang="en-GB" sz="1200" b="0" i="0" u="none" strike="noStrike" kern="1200" baseline="0" dirty="0" err="1" smtClean="0">
                <a:solidFill>
                  <a:schemeClr val="tx1"/>
                </a:solidFill>
                <a:latin typeface="+mn-lt"/>
                <a:ea typeface="+mn-ea"/>
                <a:cs typeface="+mn-cs"/>
              </a:rPr>
              <a:t>Lum</a:t>
            </a:r>
            <a:r>
              <a:rPr lang="en-GB" sz="1200" b="0" i="0" u="none" strike="noStrike" kern="1200" baseline="0" dirty="0" smtClean="0">
                <a:solidFill>
                  <a:schemeClr val="tx1"/>
                </a:solidFill>
                <a:latin typeface="+mn-lt"/>
                <a:ea typeface="+mn-ea"/>
                <a:cs typeface="+mn-cs"/>
              </a:rPr>
              <a:t> O, Huang V, Adey M, </a:t>
            </a:r>
            <a:r>
              <a:rPr lang="en-GB" sz="1200" b="0" i="0" u="none" strike="noStrike" kern="1200" baseline="0" dirty="0" err="1" smtClean="0">
                <a:solidFill>
                  <a:schemeClr val="tx1"/>
                </a:solidFill>
                <a:latin typeface="+mn-lt"/>
                <a:ea typeface="+mn-ea"/>
                <a:cs typeface="+mn-cs"/>
              </a:rPr>
              <a:t>Leirer</a:t>
            </a:r>
            <a:r>
              <a:rPr lang="en-GB" sz="1200" b="0" i="0" u="none" strike="noStrike" kern="1200" baseline="0" dirty="0" smtClean="0">
                <a:solidFill>
                  <a:schemeClr val="tx1"/>
                </a:solidFill>
                <a:latin typeface="+mn-lt"/>
                <a:ea typeface="+mn-ea"/>
                <a:cs typeface="+mn-cs"/>
              </a:rPr>
              <a:t> </a:t>
            </a:r>
            <a:r>
              <a:rPr lang="en-GB" sz="1200" b="0" i="0" u="none" strike="noStrike" kern="1200" baseline="0" dirty="0" err="1" smtClean="0">
                <a:solidFill>
                  <a:schemeClr val="tx1"/>
                </a:solidFill>
                <a:latin typeface="+mn-lt"/>
                <a:ea typeface="+mn-ea"/>
                <a:cs typeface="+mn-cs"/>
              </a:rPr>
              <a:t>VO:Development</a:t>
            </a:r>
            <a:r>
              <a:rPr lang="en-GB" sz="1200" b="0" i="0" u="none" strike="noStrike" kern="1200" baseline="0" dirty="0" smtClean="0">
                <a:solidFill>
                  <a:schemeClr val="tx1"/>
                </a:solidFill>
                <a:latin typeface="+mn-lt"/>
                <a:ea typeface="+mn-ea"/>
                <a:cs typeface="+mn-cs"/>
              </a:rPr>
              <a:t> and validation of a geriatric depression screening </a:t>
            </a:r>
            <a:r>
              <a:rPr lang="en-GB" sz="1200" b="0" i="0" u="none" strike="noStrike" kern="1200" baseline="0" dirty="0" err="1" smtClean="0">
                <a:solidFill>
                  <a:schemeClr val="tx1"/>
                </a:solidFill>
                <a:latin typeface="+mn-lt"/>
                <a:ea typeface="+mn-ea"/>
                <a:cs typeface="+mn-cs"/>
              </a:rPr>
              <a:t>scale:a</a:t>
            </a:r>
            <a:r>
              <a:rPr lang="en-GB" sz="1200" b="0" i="0" u="none" strike="noStrike" kern="1200" baseline="0" dirty="0" smtClean="0">
                <a:solidFill>
                  <a:schemeClr val="tx1"/>
                </a:solidFill>
                <a:latin typeface="+mn-lt"/>
                <a:ea typeface="+mn-ea"/>
                <a:cs typeface="+mn-cs"/>
              </a:rPr>
              <a:t> preliminary report. Journal of Psychiatric Research 17:37-49, 1983.</a:t>
            </a:r>
          </a:p>
          <a:p>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H W van </a:t>
            </a:r>
            <a:r>
              <a:rPr lang="en-GB" sz="1200" b="0" i="0" u="none" strike="noStrike" kern="1200" baseline="0" dirty="0" err="1" smtClean="0">
                <a:solidFill>
                  <a:schemeClr val="tx1"/>
                </a:solidFill>
                <a:latin typeface="+mn-lt"/>
                <a:ea typeface="+mn-ea"/>
                <a:cs typeface="+mn-cs"/>
              </a:rPr>
              <a:t>Marwijk</a:t>
            </a:r>
            <a:r>
              <a:rPr lang="en-GB" sz="1200" b="0" i="0" u="none" strike="noStrike" kern="1200" baseline="0" dirty="0" smtClean="0">
                <a:solidFill>
                  <a:schemeClr val="tx1"/>
                </a:solidFill>
                <a:latin typeface="+mn-lt"/>
                <a:ea typeface="+mn-ea"/>
                <a:cs typeface="+mn-cs"/>
              </a:rPr>
              <a:t>, P Wallace, G H de Bock, J </a:t>
            </a:r>
            <a:r>
              <a:rPr lang="en-GB" sz="1200" b="0" i="0" u="none" strike="noStrike" kern="1200" baseline="0" dirty="0" err="1" smtClean="0">
                <a:solidFill>
                  <a:schemeClr val="tx1"/>
                </a:solidFill>
                <a:latin typeface="+mn-lt"/>
                <a:ea typeface="+mn-ea"/>
                <a:cs typeface="+mn-cs"/>
              </a:rPr>
              <a:t>Hermans</a:t>
            </a:r>
            <a:r>
              <a:rPr lang="en-GB" sz="1200" b="0" i="0" u="none" strike="noStrike" kern="1200" baseline="0" dirty="0" smtClean="0">
                <a:solidFill>
                  <a:schemeClr val="tx1"/>
                </a:solidFill>
                <a:latin typeface="+mn-lt"/>
                <a:ea typeface="+mn-ea"/>
                <a:cs typeface="+mn-cs"/>
              </a:rPr>
              <a:t>, A </a:t>
            </a:r>
            <a:r>
              <a:rPr lang="en-GB" sz="1200" b="0" i="0" u="none" strike="noStrike" kern="1200" baseline="0" dirty="0" err="1" smtClean="0">
                <a:solidFill>
                  <a:schemeClr val="tx1"/>
                </a:solidFill>
                <a:latin typeface="+mn-lt"/>
                <a:ea typeface="+mn-ea"/>
                <a:cs typeface="+mn-cs"/>
              </a:rPr>
              <a:t>A</a:t>
            </a:r>
            <a:r>
              <a:rPr lang="en-GB" sz="1200" b="0" i="0" u="none" strike="noStrike" kern="1200" baseline="0" dirty="0" smtClean="0">
                <a:solidFill>
                  <a:schemeClr val="tx1"/>
                </a:solidFill>
                <a:latin typeface="+mn-lt"/>
                <a:ea typeface="+mn-ea"/>
                <a:cs typeface="+mn-cs"/>
              </a:rPr>
              <a:t> </a:t>
            </a:r>
            <a:r>
              <a:rPr lang="en-GB" sz="1200" b="0" i="0" u="none" strike="noStrike" kern="1200" baseline="0" dirty="0" err="1" smtClean="0">
                <a:solidFill>
                  <a:schemeClr val="tx1"/>
                </a:solidFill>
                <a:latin typeface="+mn-lt"/>
                <a:ea typeface="+mn-ea"/>
                <a:cs typeface="+mn-cs"/>
              </a:rPr>
              <a:t>Kaptein</a:t>
            </a:r>
            <a:r>
              <a:rPr lang="en-GB" sz="1200" b="0" i="0" u="none" strike="noStrike" kern="1200" baseline="0" dirty="0" smtClean="0">
                <a:solidFill>
                  <a:schemeClr val="tx1"/>
                </a:solidFill>
                <a:latin typeface="+mn-lt"/>
                <a:ea typeface="+mn-ea"/>
                <a:cs typeface="+mn-cs"/>
              </a:rPr>
              <a:t>, and J D Mulder (1995) Evaluation of the feasibility, reliability and diagnostic value of shortened versions of the geriatric depression scale, </a:t>
            </a:r>
            <a:r>
              <a:rPr lang="en-GB" sz="1200" b="0" i="1" u="none" strike="noStrike" kern="1200" baseline="0" dirty="0" smtClean="0">
                <a:solidFill>
                  <a:schemeClr val="tx1"/>
                </a:solidFill>
                <a:latin typeface="+mn-lt"/>
                <a:ea typeface="+mn-ea"/>
                <a:cs typeface="+mn-cs"/>
              </a:rPr>
              <a:t>British Journal of General Practice, 45:195-199</a:t>
            </a:r>
            <a:r>
              <a:rPr lang="en-GB" sz="1200" b="0" i="0" u="none" strike="noStrike" kern="1200" baseline="0" dirty="0" smtClean="0">
                <a:solidFill>
                  <a:schemeClr val="tx1"/>
                </a:solidFill>
                <a:latin typeface="+mn-lt"/>
                <a:ea typeface="+mn-ea"/>
                <a:cs typeface="+mn-cs"/>
              </a:rPr>
              <a:t>; Almeida OP, Almeida SA (1999) Short versions of the geriatric depression scale: a study of their validity for the diagnosis of a major depressive episode according to ICD-10 and DSM-IV . International Journal of Geriatric Psychiatry. 14(10):858-65.</a:t>
            </a:r>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33</a:t>
            </a:fld>
            <a:endParaRPr lang="en-GB" dirty="0"/>
          </a:p>
        </p:txBody>
      </p:sp>
    </p:spTree>
    <p:extLst>
      <p:ext uri="{BB962C8B-B14F-4D97-AF65-F5344CB8AC3E}">
        <p14:creationId xmlns:p14="http://schemas.microsoft.com/office/powerpoint/2010/main" val="1931810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Dementia is a simple clinical syndrome that</a:t>
            </a:r>
            <a:r>
              <a:rPr lang="en-GB" baseline="0" dirty="0" smtClean="0"/>
              <a:t> is easy to recognise.</a:t>
            </a:r>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4</a:t>
            </a:fld>
            <a:endParaRPr lang="en-GB" dirty="0"/>
          </a:p>
        </p:txBody>
      </p:sp>
    </p:spTree>
    <p:extLst>
      <p:ext uri="{BB962C8B-B14F-4D97-AF65-F5344CB8AC3E}">
        <p14:creationId xmlns:p14="http://schemas.microsoft.com/office/powerpoint/2010/main" val="2144833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Like appendicitis some</a:t>
            </a:r>
            <a:r>
              <a:rPr lang="en-GB" baseline="0" dirty="0" smtClean="0"/>
              <a:t>times the presentation can be very obvious with the patient and carer complaining of progressive cognitive or functional decline.</a:t>
            </a:r>
          </a:p>
          <a:p>
            <a:endParaRPr lang="en-GB" baseline="0" dirty="0" smtClean="0"/>
          </a:p>
          <a:p>
            <a:r>
              <a:rPr lang="en-GB" baseline="0" dirty="0" smtClean="0"/>
              <a:t>However dementia can present in a number of different ways and it is important that the clinician remains vigilant to these possibilities.</a:t>
            </a:r>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5</a:t>
            </a:fld>
            <a:endParaRPr lang="en-GB" dirty="0"/>
          </a:p>
        </p:txBody>
      </p:sp>
    </p:spTree>
    <p:extLst>
      <p:ext uri="{BB962C8B-B14F-4D97-AF65-F5344CB8AC3E}">
        <p14:creationId xmlns:p14="http://schemas.microsoft.com/office/powerpoint/2010/main" val="3433434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 there are 3 component</a:t>
            </a:r>
            <a:r>
              <a:rPr lang="en-GB" baseline="0" dirty="0" smtClean="0"/>
              <a:t> to the dementia syndrome, diagnosis is a simple 3 stage process.</a:t>
            </a:r>
          </a:p>
          <a:p>
            <a:endParaRPr lang="en-GB" baseline="0" dirty="0" smtClean="0"/>
          </a:p>
          <a:p>
            <a:r>
              <a:rPr lang="en-GB" baseline="0" dirty="0" smtClean="0"/>
              <a:t>With an additional step to confirm the aetiology.</a:t>
            </a:r>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6</a:t>
            </a:fld>
            <a:endParaRPr lang="en-GB" dirty="0"/>
          </a:p>
        </p:txBody>
      </p:sp>
    </p:spTree>
    <p:extLst>
      <p:ext uri="{BB962C8B-B14F-4D97-AF65-F5344CB8AC3E}">
        <p14:creationId xmlns:p14="http://schemas.microsoft.com/office/powerpoint/2010/main" val="579124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Impaired recent memory is the commonest early</a:t>
            </a:r>
            <a:r>
              <a:rPr lang="en-GB" baseline="0" dirty="0" smtClean="0"/>
              <a:t> </a:t>
            </a:r>
            <a:r>
              <a:rPr lang="en-GB" dirty="0" smtClean="0"/>
              <a:t> symptom</a:t>
            </a:r>
            <a:r>
              <a:rPr lang="en-GB" baseline="0" dirty="0" smtClean="0"/>
              <a:t>, word-finding difficulty is also a frequent problem.</a:t>
            </a:r>
          </a:p>
          <a:p>
            <a:endParaRPr lang="en-GB" baseline="0" dirty="0" smtClean="0"/>
          </a:p>
          <a:p>
            <a:r>
              <a:rPr lang="en-GB" baseline="0" dirty="0" smtClean="0"/>
              <a:t>In some patients the first symptom is more generalised confusion and disorientation.</a:t>
            </a:r>
          </a:p>
          <a:p>
            <a:endParaRPr lang="en-GB" baseline="0" dirty="0" smtClean="0"/>
          </a:p>
          <a:p>
            <a:r>
              <a:rPr lang="en-GB" baseline="0" dirty="0" smtClean="0"/>
              <a:t>Rarely, particularly in younger people,  dementia can present as progressive behavioural and personality change.</a:t>
            </a:r>
          </a:p>
          <a:p>
            <a:endParaRPr lang="en-GB" baseline="0" dirty="0" smtClean="0"/>
          </a:p>
          <a:p>
            <a:r>
              <a:rPr lang="en-GB" baseline="0" dirty="0" smtClean="0"/>
              <a:t>In the early stages of most types of dementia the patient can usually accurately describe their symptoms but insight is lost with increasing severity.</a:t>
            </a:r>
          </a:p>
          <a:p>
            <a:endParaRPr lang="en-GB" baseline="0" dirty="0" smtClean="0"/>
          </a:p>
          <a:p>
            <a:r>
              <a:rPr lang="en-GB" baseline="0" dirty="0" smtClean="0"/>
              <a:t>However if frontal function is affected early insight may be impaired.</a:t>
            </a:r>
          </a:p>
          <a:p>
            <a:endParaRPr lang="en-GB" baseline="0" dirty="0" smtClean="0"/>
          </a:p>
          <a:p>
            <a:r>
              <a:rPr lang="en-GB" baseline="0" dirty="0" smtClean="0"/>
              <a:t>It is therefore always a good idea to ask an informant who knows the patient well about what has changed.</a:t>
            </a:r>
          </a:p>
          <a:p>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7</a:t>
            </a:fld>
            <a:endParaRPr lang="en-GB" dirty="0"/>
          </a:p>
        </p:txBody>
      </p:sp>
    </p:spTree>
    <p:extLst>
      <p:ext uri="{BB962C8B-B14F-4D97-AF65-F5344CB8AC3E}">
        <p14:creationId xmlns:p14="http://schemas.microsoft.com/office/powerpoint/2010/main" val="1735297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Knowledge of the first symptom,  how it developed and how</a:t>
            </a:r>
            <a:r>
              <a:rPr lang="en-GB" baseline="0" dirty="0" smtClean="0"/>
              <a:t> things have changed over time are extremely useful in determining the aetiology of the dementia.</a:t>
            </a:r>
          </a:p>
          <a:p>
            <a:endParaRPr lang="en-GB" baseline="0" dirty="0" smtClean="0"/>
          </a:p>
          <a:p>
            <a:r>
              <a:rPr lang="en-GB" baseline="0" dirty="0" smtClean="0"/>
              <a:t>Insidious onset impaired memory for recent events which has progressed slowly over time is highly suggestive of Alzheimer’s disease.</a:t>
            </a:r>
          </a:p>
          <a:p>
            <a:endParaRPr lang="en-GB" baseline="0" dirty="0" smtClean="0"/>
          </a:p>
          <a:p>
            <a:r>
              <a:rPr lang="en-GB" baseline="0" dirty="0" smtClean="0"/>
              <a:t>Sudden onset, associated with as stroke like event, particularly if there is step-wise deterioration is typical of vascular dementia.</a:t>
            </a:r>
          </a:p>
          <a:p>
            <a:endParaRPr lang="en-GB" baseline="0" dirty="0" smtClean="0"/>
          </a:p>
          <a:p>
            <a:r>
              <a:rPr lang="en-GB" baseline="0" dirty="0" smtClean="0"/>
              <a:t>Confusion as an a presenting symptom suggests problem may be due to delirium or </a:t>
            </a:r>
            <a:r>
              <a:rPr lang="en-GB" baseline="0" dirty="0" err="1" smtClean="0"/>
              <a:t>Lewy</a:t>
            </a:r>
            <a:r>
              <a:rPr lang="en-GB" baseline="0" dirty="0" smtClean="0"/>
              <a:t> body disease.</a:t>
            </a:r>
            <a:endParaRPr lang="en-GB" dirty="0"/>
          </a:p>
        </p:txBody>
      </p:sp>
      <p:sp>
        <p:nvSpPr>
          <p:cNvPr id="4" name="Slide Number Placeholder 3"/>
          <p:cNvSpPr>
            <a:spLocks noGrp="1"/>
          </p:cNvSpPr>
          <p:nvPr>
            <p:ph type="sldNum" sz="quarter" idx="10"/>
          </p:nvPr>
        </p:nvSpPr>
        <p:spPr/>
        <p:txBody>
          <a:bodyPr/>
          <a:lstStyle/>
          <a:p>
            <a:fld id="{84FCE10C-70E5-4ED7-B7B2-A837E29549FE}" type="slidenum">
              <a:rPr lang="en-GB" smtClean="0"/>
              <a:t>8</a:t>
            </a:fld>
            <a:endParaRPr lang="en-GB"/>
          </a:p>
        </p:txBody>
      </p:sp>
    </p:spTree>
    <p:extLst>
      <p:ext uri="{BB962C8B-B14F-4D97-AF65-F5344CB8AC3E}">
        <p14:creationId xmlns:p14="http://schemas.microsoft.com/office/powerpoint/2010/main" val="885366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equally important to know whether there</a:t>
            </a:r>
            <a:r>
              <a:rPr lang="en-GB" baseline="0" dirty="0" smtClean="0"/>
              <a:t> has been any deterioration in the patient’s functional ability.</a:t>
            </a:r>
          </a:p>
          <a:p>
            <a:endParaRPr lang="en-GB" baseline="0" dirty="0" smtClean="0"/>
          </a:p>
          <a:p>
            <a:r>
              <a:rPr lang="en-GB" baseline="0" dirty="0" smtClean="0"/>
              <a:t>Asking about change in function can be particularly useful in people in people with poor education and in those who can not speak English well, when cognitive tests can be misleading.</a:t>
            </a:r>
          </a:p>
          <a:p>
            <a:endParaRPr lang="en-GB" baseline="0" dirty="0" smtClean="0"/>
          </a:p>
          <a:p>
            <a:r>
              <a:rPr lang="en-GB" baseline="0" dirty="0" smtClean="0"/>
              <a:t>A decline in cognition  without functional impairment is described as mild cognitive impairment (MCI).</a:t>
            </a:r>
          </a:p>
          <a:p>
            <a:endParaRPr lang="en-GB" baseline="0" dirty="0" smtClean="0"/>
          </a:p>
          <a:p>
            <a:r>
              <a:rPr lang="en-GB" baseline="0" dirty="0" smtClean="0"/>
              <a:t>It is very important to recognise the distinction  as those with MCI may not decline or even improve over time.</a:t>
            </a:r>
          </a:p>
        </p:txBody>
      </p:sp>
      <p:sp>
        <p:nvSpPr>
          <p:cNvPr id="4" name="Slide Number Placeholder 3"/>
          <p:cNvSpPr>
            <a:spLocks noGrp="1"/>
          </p:cNvSpPr>
          <p:nvPr>
            <p:ph type="sldNum" sz="quarter" idx="10"/>
          </p:nvPr>
        </p:nvSpPr>
        <p:spPr/>
        <p:txBody>
          <a:bodyPr/>
          <a:lstStyle/>
          <a:p>
            <a:fld id="{84FCE10C-70E5-4ED7-B7B2-A837E29549FE}" type="slidenum">
              <a:rPr lang="en-GB" smtClean="0"/>
              <a:t>9</a:t>
            </a:fld>
            <a:endParaRPr lang="en-GB"/>
          </a:p>
        </p:txBody>
      </p:sp>
    </p:spTree>
    <p:extLst>
      <p:ext uri="{BB962C8B-B14F-4D97-AF65-F5344CB8AC3E}">
        <p14:creationId xmlns:p14="http://schemas.microsoft.com/office/powerpoint/2010/main" val="1008306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Arial" pitchFamily="34" charset="0"/>
                <a:cs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29846D6-0C3F-4F40-9746-6987F2202A0B}" type="datetimeFigureOut">
              <a:rPr lang="en-GB" smtClean="0"/>
              <a:t>26/02/2015</a:t>
            </a:fld>
            <a:endParaRPr lang="en-GB" dirty="0"/>
          </a:p>
        </p:txBody>
      </p:sp>
      <p:sp>
        <p:nvSpPr>
          <p:cNvPr id="5" name="Slide Number Placeholder 5"/>
          <p:cNvSpPr>
            <a:spLocks noGrp="1"/>
          </p:cNvSpPr>
          <p:nvPr>
            <p:ph type="sldNum" sz="quarter" idx="11"/>
          </p:nvPr>
        </p:nvSpPr>
        <p:spPr>
          <a:xfrm>
            <a:off x="6553200" y="6356350"/>
            <a:ext cx="2133600" cy="365125"/>
          </a:xfrm>
          <a:prstGeom prst="rect">
            <a:avLst/>
          </a:prstGeom>
        </p:spPr>
        <p:txBody>
          <a:bodyPr/>
          <a:lstStyle>
            <a:lvl1pPr>
              <a:defRPr/>
            </a:lvl1pPr>
          </a:lstStyle>
          <a:p>
            <a:fld id="{7CE34D71-0D36-4E62-BA82-968EC88D3F77}" type="slidenum">
              <a:rPr lang="en-GB" smtClean="0"/>
              <a:t>‹#›</a:t>
            </a:fld>
            <a:endParaRPr lang="en-GB" dirty="0"/>
          </a:p>
        </p:txBody>
      </p:sp>
    </p:spTree>
    <p:extLst>
      <p:ext uri="{BB962C8B-B14F-4D97-AF65-F5344CB8AC3E}">
        <p14:creationId xmlns:p14="http://schemas.microsoft.com/office/powerpoint/2010/main" val="2070078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29846D6-0C3F-4F40-9746-6987F2202A0B}" type="datetimeFigureOut">
              <a:rPr lang="en-GB" smtClean="0"/>
              <a:t>26/02/2015</a:t>
            </a:fld>
            <a:endParaRPr lang="en-GB" dirty="0"/>
          </a:p>
        </p:txBody>
      </p:sp>
      <p:sp>
        <p:nvSpPr>
          <p:cNvPr id="5" name="Slide Number Placeholder 5"/>
          <p:cNvSpPr>
            <a:spLocks noGrp="1"/>
          </p:cNvSpPr>
          <p:nvPr>
            <p:ph type="sldNum" sz="quarter" idx="11"/>
          </p:nvPr>
        </p:nvSpPr>
        <p:spPr>
          <a:xfrm>
            <a:off x="6553200" y="6356350"/>
            <a:ext cx="2133600" cy="365125"/>
          </a:xfrm>
          <a:prstGeom prst="rect">
            <a:avLst/>
          </a:prstGeom>
        </p:spPr>
        <p:txBody>
          <a:bodyPr/>
          <a:lstStyle>
            <a:lvl1pPr>
              <a:defRPr/>
            </a:lvl1pPr>
          </a:lstStyle>
          <a:p>
            <a:fld id="{7CE34D71-0D36-4E62-BA82-968EC88D3F77}" type="slidenum">
              <a:rPr lang="en-GB" smtClean="0"/>
              <a:t>‹#›</a:t>
            </a:fld>
            <a:endParaRPr lang="en-GB" dirty="0"/>
          </a:p>
        </p:txBody>
      </p:sp>
    </p:spTree>
    <p:extLst>
      <p:ext uri="{BB962C8B-B14F-4D97-AF65-F5344CB8AC3E}">
        <p14:creationId xmlns:p14="http://schemas.microsoft.com/office/powerpoint/2010/main" val="119401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6712"/>
            <a:ext cx="2057400" cy="5289451"/>
          </a:xfrm>
        </p:spPr>
        <p:txBody>
          <a:bodyPr vert="eaVert"/>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457200" y="836712"/>
            <a:ext cx="6019800" cy="5289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29846D6-0C3F-4F40-9746-6987F2202A0B}" type="datetimeFigureOut">
              <a:rPr lang="en-GB" smtClean="0"/>
              <a:t>26/02/2015</a:t>
            </a:fld>
            <a:endParaRPr lang="en-GB" dirty="0"/>
          </a:p>
        </p:txBody>
      </p:sp>
      <p:sp>
        <p:nvSpPr>
          <p:cNvPr id="5" name="Slide Number Placeholder 5"/>
          <p:cNvSpPr>
            <a:spLocks noGrp="1"/>
          </p:cNvSpPr>
          <p:nvPr>
            <p:ph type="sldNum" sz="quarter" idx="11"/>
          </p:nvPr>
        </p:nvSpPr>
        <p:spPr>
          <a:xfrm>
            <a:off x="6553200" y="6356350"/>
            <a:ext cx="2133600" cy="365125"/>
          </a:xfrm>
          <a:prstGeom prst="rect">
            <a:avLst/>
          </a:prstGeom>
        </p:spPr>
        <p:txBody>
          <a:bodyPr/>
          <a:lstStyle>
            <a:lvl1pPr>
              <a:defRPr/>
            </a:lvl1pPr>
          </a:lstStyle>
          <a:p>
            <a:fld id="{7CE34D71-0D36-4E62-BA82-968EC88D3F77}" type="slidenum">
              <a:rPr lang="en-GB" smtClean="0"/>
              <a:t>‹#›</a:t>
            </a:fld>
            <a:endParaRPr lang="en-GB" dirty="0"/>
          </a:p>
        </p:txBody>
      </p:sp>
    </p:spTree>
    <p:extLst>
      <p:ext uri="{BB962C8B-B14F-4D97-AF65-F5344CB8AC3E}">
        <p14:creationId xmlns:p14="http://schemas.microsoft.com/office/powerpoint/2010/main" val="255156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29846D6-0C3F-4F40-9746-6987F2202A0B}" type="datetimeFigureOut">
              <a:rPr lang="en-GB" smtClean="0"/>
              <a:t>26/02/2015</a:t>
            </a:fld>
            <a:endParaRPr lang="en-GB" dirty="0"/>
          </a:p>
        </p:txBody>
      </p:sp>
      <p:sp>
        <p:nvSpPr>
          <p:cNvPr id="5" name="Slide Number Placeholder 5"/>
          <p:cNvSpPr>
            <a:spLocks noGrp="1"/>
          </p:cNvSpPr>
          <p:nvPr>
            <p:ph type="sldNum" sz="quarter" idx="11"/>
          </p:nvPr>
        </p:nvSpPr>
        <p:spPr>
          <a:xfrm>
            <a:off x="6553200" y="6356350"/>
            <a:ext cx="2133600" cy="365125"/>
          </a:xfrm>
          <a:prstGeom prst="rect">
            <a:avLst/>
          </a:prstGeom>
        </p:spPr>
        <p:txBody>
          <a:bodyPr/>
          <a:lstStyle>
            <a:lvl1pPr>
              <a:defRPr/>
            </a:lvl1pPr>
          </a:lstStyle>
          <a:p>
            <a:fld id="{7CE34D71-0D36-4E62-BA82-968EC88D3F77}" type="slidenum">
              <a:rPr lang="en-GB" smtClean="0"/>
              <a:t>‹#›</a:t>
            </a:fld>
            <a:endParaRPr lang="en-GB" dirty="0"/>
          </a:p>
        </p:txBody>
      </p:sp>
    </p:spTree>
    <p:extLst>
      <p:ext uri="{BB962C8B-B14F-4D97-AF65-F5344CB8AC3E}">
        <p14:creationId xmlns:p14="http://schemas.microsoft.com/office/powerpoint/2010/main" val="1344617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none" baseline="0"/>
            </a:lvl1pPr>
          </a:lstStyle>
          <a:p>
            <a:r>
              <a:rPr lang="en-US"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29846D6-0C3F-4F40-9746-6987F2202A0B}" type="datetimeFigureOut">
              <a:rPr lang="en-GB" smtClean="0"/>
              <a:t>26/02/2015</a:t>
            </a:fld>
            <a:endParaRPr lang="en-GB" dirty="0"/>
          </a:p>
        </p:txBody>
      </p:sp>
      <p:sp>
        <p:nvSpPr>
          <p:cNvPr id="5" name="Slide Number Placeholder 5"/>
          <p:cNvSpPr>
            <a:spLocks noGrp="1"/>
          </p:cNvSpPr>
          <p:nvPr>
            <p:ph type="sldNum" sz="quarter" idx="11"/>
          </p:nvPr>
        </p:nvSpPr>
        <p:spPr>
          <a:xfrm>
            <a:off x="6553200" y="6356350"/>
            <a:ext cx="2133600" cy="365125"/>
          </a:xfrm>
          <a:prstGeom prst="rect">
            <a:avLst/>
          </a:prstGeom>
        </p:spPr>
        <p:txBody>
          <a:bodyPr/>
          <a:lstStyle>
            <a:lvl1pPr>
              <a:defRPr/>
            </a:lvl1pPr>
          </a:lstStyle>
          <a:p>
            <a:fld id="{7CE34D71-0D36-4E62-BA82-968EC88D3F77}" type="slidenum">
              <a:rPr lang="en-GB" smtClean="0"/>
              <a:t>‹#›</a:t>
            </a:fld>
            <a:endParaRPr lang="en-GB" dirty="0"/>
          </a:p>
        </p:txBody>
      </p:sp>
    </p:spTree>
    <p:extLst>
      <p:ext uri="{BB962C8B-B14F-4D97-AF65-F5344CB8AC3E}">
        <p14:creationId xmlns:p14="http://schemas.microsoft.com/office/powerpoint/2010/main" val="2117976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916832"/>
            <a:ext cx="4038600" cy="42093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16832"/>
            <a:ext cx="4038600" cy="42093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29846D6-0C3F-4F40-9746-6987F2202A0B}" type="datetimeFigureOut">
              <a:rPr lang="en-GB" smtClean="0"/>
              <a:t>26/02/2015</a:t>
            </a:fld>
            <a:endParaRPr lang="en-GB" dirty="0"/>
          </a:p>
        </p:txBody>
      </p:sp>
      <p:sp>
        <p:nvSpPr>
          <p:cNvPr id="6" name="Slide Number Placeholder 5"/>
          <p:cNvSpPr>
            <a:spLocks noGrp="1"/>
          </p:cNvSpPr>
          <p:nvPr>
            <p:ph type="sldNum" sz="quarter" idx="11"/>
          </p:nvPr>
        </p:nvSpPr>
        <p:spPr>
          <a:xfrm>
            <a:off x="6553200" y="6356350"/>
            <a:ext cx="2133600" cy="365125"/>
          </a:xfrm>
          <a:prstGeom prst="rect">
            <a:avLst/>
          </a:prstGeom>
        </p:spPr>
        <p:txBody>
          <a:bodyPr/>
          <a:lstStyle>
            <a:lvl1pPr>
              <a:defRPr/>
            </a:lvl1pPr>
          </a:lstStyle>
          <a:p>
            <a:fld id="{7CE34D71-0D36-4E62-BA82-968EC88D3F77}" type="slidenum">
              <a:rPr lang="en-GB" smtClean="0"/>
              <a:t>‹#›</a:t>
            </a:fld>
            <a:endParaRPr lang="en-GB" dirty="0"/>
          </a:p>
        </p:txBody>
      </p:sp>
    </p:spTree>
    <p:extLst>
      <p:ext uri="{BB962C8B-B14F-4D97-AF65-F5344CB8AC3E}">
        <p14:creationId xmlns:p14="http://schemas.microsoft.com/office/powerpoint/2010/main" val="2365203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67544" y="198884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708920"/>
            <a:ext cx="4040188" cy="341724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4008" y="198884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708920"/>
            <a:ext cx="4041775" cy="341724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7"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29846D6-0C3F-4F40-9746-6987F2202A0B}" type="datetimeFigureOut">
              <a:rPr lang="en-GB" smtClean="0"/>
              <a:t>26/02/2015</a:t>
            </a:fld>
            <a:endParaRPr lang="en-GB" dirty="0"/>
          </a:p>
        </p:txBody>
      </p:sp>
      <p:sp>
        <p:nvSpPr>
          <p:cNvPr id="8" name="Slide Number Placeholder 5"/>
          <p:cNvSpPr>
            <a:spLocks noGrp="1"/>
          </p:cNvSpPr>
          <p:nvPr>
            <p:ph type="sldNum" sz="quarter" idx="11"/>
          </p:nvPr>
        </p:nvSpPr>
        <p:spPr>
          <a:xfrm>
            <a:off x="6553200" y="6356350"/>
            <a:ext cx="2133600" cy="365125"/>
          </a:xfrm>
          <a:prstGeom prst="rect">
            <a:avLst/>
          </a:prstGeom>
        </p:spPr>
        <p:txBody>
          <a:bodyPr/>
          <a:lstStyle>
            <a:lvl1pPr>
              <a:defRPr/>
            </a:lvl1pPr>
          </a:lstStyle>
          <a:p>
            <a:fld id="{7CE34D71-0D36-4E62-BA82-968EC88D3F77}" type="slidenum">
              <a:rPr lang="en-GB" smtClean="0"/>
              <a:t>‹#›</a:t>
            </a:fld>
            <a:endParaRPr lang="en-GB" dirty="0"/>
          </a:p>
        </p:txBody>
      </p:sp>
    </p:spTree>
    <p:extLst>
      <p:ext uri="{BB962C8B-B14F-4D97-AF65-F5344CB8AC3E}">
        <p14:creationId xmlns:p14="http://schemas.microsoft.com/office/powerpoint/2010/main" val="3141602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29846D6-0C3F-4F40-9746-6987F2202A0B}" type="datetimeFigureOut">
              <a:rPr lang="en-GB" smtClean="0"/>
              <a:t>26/02/2015</a:t>
            </a:fld>
            <a:endParaRPr lang="en-GB" dirty="0"/>
          </a:p>
        </p:txBody>
      </p:sp>
      <p:sp>
        <p:nvSpPr>
          <p:cNvPr id="4" name="Slide Number Placeholder 5"/>
          <p:cNvSpPr>
            <a:spLocks noGrp="1"/>
          </p:cNvSpPr>
          <p:nvPr>
            <p:ph type="sldNum" sz="quarter" idx="11"/>
          </p:nvPr>
        </p:nvSpPr>
        <p:spPr>
          <a:xfrm>
            <a:off x="6553200" y="6356350"/>
            <a:ext cx="2133600" cy="365125"/>
          </a:xfrm>
          <a:prstGeom prst="rect">
            <a:avLst/>
          </a:prstGeom>
        </p:spPr>
        <p:txBody>
          <a:bodyPr/>
          <a:lstStyle>
            <a:lvl1pPr>
              <a:defRPr/>
            </a:lvl1pPr>
          </a:lstStyle>
          <a:p>
            <a:fld id="{7CE34D71-0D36-4E62-BA82-968EC88D3F77}" type="slidenum">
              <a:rPr lang="en-GB" smtClean="0"/>
              <a:t>‹#›</a:t>
            </a:fld>
            <a:endParaRPr lang="en-GB" dirty="0"/>
          </a:p>
        </p:txBody>
      </p:sp>
    </p:spTree>
    <p:extLst>
      <p:ext uri="{BB962C8B-B14F-4D97-AF65-F5344CB8AC3E}">
        <p14:creationId xmlns:p14="http://schemas.microsoft.com/office/powerpoint/2010/main" val="1302553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29846D6-0C3F-4F40-9746-6987F2202A0B}" type="datetimeFigureOut">
              <a:rPr lang="en-GB" smtClean="0"/>
              <a:t>26/02/2015</a:t>
            </a:fld>
            <a:endParaRPr lang="en-GB" dirty="0"/>
          </a:p>
        </p:txBody>
      </p:sp>
      <p:sp>
        <p:nvSpPr>
          <p:cNvPr id="3" name="Slide Number Placeholder 5"/>
          <p:cNvSpPr>
            <a:spLocks noGrp="1"/>
          </p:cNvSpPr>
          <p:nvPr>
            <p:ph type="sldNum" sz="quarter" idx="11"/>
          </p:nvPr>
        </p:nvSpPr>
        <p:spPr>
          <a:xfrm>
            <a:off x="6553200" y="6356350"/>
            <a:ext cx="2133600" cy="365125"/>
          </a:xfrm>
          <a:prstGeom prst="rect">
            <a:avLst/>
          </a:prstGeom>
        </p:spPr>
        <p:txBody>
          <a:bodyPr/>
          <a:lstStyle>
            <a:lvl1pPr>
              <a:defRPr/>
            </a:lvl1pPr>
          </a:lstStyle>
          <a:p>
            <a:fld id="{7CE34D71-0D36-4E62-BA82-968EC88D3F77}" type="slidenum">
              <a:rPr lang="en-GB" smtClean="0"/>
              <a:t>‹#›</a:t>
            </a:fld>
            <a:endParaRPr lang="en-GB" dirty="0"/>
          </a:p>
        </p:txBody>
      </p:sp>
    </p:spTree>
    <p:extLst>
      <p:ext uri="{BB962C8B-B14F-4D97-AF65-F5344CB8AC3E}">
        <p14:creationId xmlns:p14="http://schemas.microsoft.com/office/powerpoint/2010/main" val="3637777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6"/>
            <a:ext cx="3008313" cy="792088"/>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1052736"/>
            <a:ext cx="5111750" cy="50734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457200" y="1916832"/>
            <a:ext cx="3008313" cy="420933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29846D6-0C3F-4F40-9746-6987F2202A0B}" type="datetimeFigureOut">
              <a:rPr lang="en-GB" smtClean="0"/>
              <a:t>26/02/2015</a:t>
            </a:fld>
            <a:endParaRPr lang="en-GB" dirty="0"/>
          </a:p>
        </p:txBody>
      </p:sp>
      <p:sp>
        <p:nvSpPr>
          <p:cNvPr id="6" name="Slide Number Placeholder 5"/>
          <p:cNvSpPr>
            <a:spLocks noGrp="1"/>
          </p:cNvSpPr>
          <p:nvPr>
            <p:ph type="sldNum" sz="quarter" idx="11"/>
          </p:nvPr>
        </p:nvSpPr>
        <p:spPr>
          <a:xfrm>
            <a:off x="6553200" y="6356350"/>
            <a:ext cx="2133600" cy="365125"/>
          </a:xfrm>
          <a:prstGeom prst="rect">
            <a:avLst/>
          </a:prstGeom>
        </p:spPr>
        <p:txBody>
          <a:bodyPr/>
          <a:lstStyle>
            <a:lvl1pPr>
              <a:defRPr/>
            </a:lvl1pPr>
          </a:lstStyle>
          <a:p>
            <a:fld id="{7CE34D71-0D36-4E62-BA82-968EC88D3F77}" type="slidenum">
              <a:rPr lang="en-GB" smtClean="0"/>
              <a:t>‹#›</a:t>
            </a:fld>
            <a:endParaRPr lang="en-GB" dirty="0"/>
          </a:p>
        </p:txBody>
      </p:sp>
    </p:spTree>
    <p:extLst>
      <p:ext uri="{BB962C8B-B14F-4D97-AF65-F5344CB8AC3E}">
        <p14:creationId xmlns:p14="http://schemas.microsoft.com/office/powerpoint/2010/main" val="1327603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764703"/>
            <a:ext cx="5486400" cy="3962871"/>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529846D6-0C3F-4F40-9746-6987F2202A0B}" type="datetimeFigureOut">
              <a:rPr lang="en-GB" smtClean="0"/>
              <a:t>26/02/2015</a:t>
            </a:fld>
            <a:endParaRPr lang="en-GB" dirty="0"/>
          </a:p>
        </p:txBody>
      </p:sp>
      <p:sp>
        <p:nvSpPr>
          <p:cNvPr id="6" name="Slide Number Placeholder 5"/>
          <p:cNvSpPr>
            <a:spLocks noGrp="1"/>
          </p:cNvSpPr>
          <p:nvPr>
            <p:ph type="sldNum" sz="quarter" idx="11"/>
          </p:nvPr>
        </p:nvSpPr>
        <p:spPr>
          <a:xfrm>
            <a:off x="6553200" y="6356350"/>
            <a:ext cx="2133600" cy="365125"/>
          </a:xfrm>
          <a:prstGeom prst="rect">
            <a:avLst/>
          </a:prstGeom>
        </p:spPr>
        <p:txBody>
          <a:bodyPr/>
          <a:lstStyle>
            <a:lvl1pPr>
              <a:defRPr/>
            </a:lvl1pPr>
          </a:lstStyle>
          <a:p>
            <a:fld id="{7CE34D71-0D36-4E62-BA82-968EC88D3F77}" type="slidenum">
              <a:rPr lang="en-GB" smtClean="0"/>
              <a:t>‹#›</a:t>
            </a:fld>
            <a:endParaRPr lang="en-GB" dirty="0"/>
          </a:p>
        </p:txBody>
      </p:sp>
    </p:spTree>
    <p:extLst>
      <p:ext uri="{BB962C8B-B14F-4D97-AF65-F5344CB8AC3E}">
        <p14:creationId xmlns:p14="http://schemas.microsoft.com/office/powerpoint/2010/main" val="2341562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981075"/>
            <a:ext cx="8229600" cy="85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916113"/>
            <a:ext cx="8229600" cy="421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pic>
        <p:nvPicPr>
          <p:cNvPr id="1032" name="Picture 4" descr="L:\Templates and Logos\swirl_transparent.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80219" y="217714"/>
            <a:ext cx="587437" cy="5757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descr="L:\Templates and Logos\BSMHFT-logo_transp.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105162" y="217714"/>
            <a:ext cx="2820035" cy="402974"/>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L:\02 COMMUNICATIONS\01 BRAND AND IDENTITY\Logos\Trust logos and strapline\Improving mental health wellbeing\Improving-MH-wellbeing.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2915816" y="6525344"/>
            <a:ext cx="3189346" cy="18850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200" b="1" kern="120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4200" b="1">
          <a:solidFill>
            <a:schemeClr val="tx1"/>
          </a:solidFill>
          <a:latin typeface="Arial" charset="0"/>
          <a:cs typeface="Arial" charset="0"/>
        </a:defRPr>
      </a:lvl2pPr>
      <a:lvl3pPr algn="ctr" rtl="0" eaLnBrk="1" fontAlgn="base" hangingPunct="1">
        <a:spcBef>
          <a:spcPct val="0"/>
        </a:spcBef>
        <a:spcAft>
          <a:spcPct val="0"/>
        </a:spcAft>
        <a:defRPr sz="4200" b="1">
          <a:solidFill>
            <a:schemeClr val="tx1"/>
          </a:solidFill>
          <a:latin typeface="Arial" charset="0"/>
          <a:cs typeface="Arial" charset="0"/>
        </a:defRPr>
      </a:lvl3pPr>
      <a:lvl4pPr algn="ctr" rtl="0" eaLnBrk="1" fontAlgn="base" hangingPunct="1">
        <a:spcBef>
          <a:spcPct val="0"/>
        </a:spcBef>
        <a:spcAft>
          <a:spcPct val="0"/>
        </a:spcAft>
        <a:defRPr sz="4200" b="1">
          <a:solidFill>
            <a:schemeClr val="tx1"/>
          </a:solidFill>
          <a:latin typeface="Arial" charset="0"/>
          <a:cs typeface="Arial" charset="0"/>
        </a:defRPr>
      </a:lvl4pPr>
      <a:lvl5pPr algn="ctr" rtl="0" eaLnBrk="1" fontAlgn="base" hangingPunct="1">
        <a:spcBef>
          <a:spcPct val="0"/>
        </a:spcBef>
        <a:spcAft>
          <a:spcPct val="0"/>
        </a:spcAft>
        <a:defRPr sz="4200" b="1">
          <a:solidFill>
            <a:schemeClr val="tx1"/>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Dementia Recognition and Diagnosis in Primary Care</a:t>
            </a:r>
            <a:endParaRPr lang="en-GB" dirty="0"/>
          </a:p>
        </p:txBody>
      </p:sp>
      <p:sp>
        <p:nvSpPr>
          <p:cNvPr id="3" name="Subtitle 2"/>
          <p:cNvSpPr>
            <a:spLocks noGrp="1"/>
          </p:cNvSpPr>
          <p:nvPr>
            <p:ph type="subTitle" idx="1"/>
          </p:nvPr>
        </p:nvSpPr>
        <p:spPr/>
        <p:txBody>
          <a:bodyPr>
            <a:normAutofit/>
          </a:bodyPr>
          <a:lstStyle/>
          <a:p>
            <a:r>
              <a:rPr lang="en-GB" dirty="0" smtClean="0"/>
              <a:t>The Toolkit  That You Really Wanted </a:t>
            </a:r>
          </a:p>
          <a:p>
            <a:endParaRPr lang="en-GB" dirty="0"/>
          </a:p>
          <a:p>
            <a:endParaRPr lang="en-GB" dirty="0" smtClean="0"/>
          </a:p>
          <a:p>
            <a:endParaRPr lang="en-GB" dirty="0"/>
          </a:p>
        </p:txBody>
      </p:sp>
    </p:spTree>
    <p:extLst>
      <p:ext uri="{BB962C8B-B14F-4D97-AF65-F5344CB8AC3E}">
        <p14:creationId xmlns:p14="http://schemas.microsoft.com/office/powerpoint/2010/main" val="42739880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Informant Questions for Functional Decline</a:t>
            </a:r>
            <a:endParaRPr lang="en-GB" dirty="0"/>
          </a:p>
        </p:txBody>
      </p:sp>
      <p:sp>
        <p:nvSpPr>
          <p:cNvPr id="3" name="Content Placeholder 2"/>
          <p:cNvSpPr>
            <a:spLocks noGrp="1"/>
          </p:cNvSpPr>
          <p:nvPr>
            <p:ph idx="1"/>
          </p:nvPr>
        </p:nvSpPr>
        <p:spPr/>
        <p:txBody>
          <a:bodyPr>
            <a:normAutofit fontScale="92500" lnSpcReduction="20000"/>
          </a:bodyPr>
          <a:lstStyle/>
          <a:p>
            <a:r>
              <a:rPr lang="en-GB" i="1" dirty="0" smtClean="0"/>
              <a:t>Do the problems that you have told me about  interfere with (P)s ability to manage in everyday life?</a:t>
            </a:r>
          </a:p>
          <a:p>
            <a:r>
              <a:rPr lang="en-GB" i="1" dirty="0" smtClean="0"/>
              <a:t>Are there things that (P) is less good at now?</a:t>
            </a:r>
          </a:p>
          <a:p>
            <a:r>
              <a:rPr lang="en-GB" i="1" dirty="0" smtClean="0"/>
              <a:t>Are there things that you need to help with?</a:t>
            </a:r>
          </a:p>
          <a:p>
            <a:r>
              <a:rPr lang="en-GB" i="1" dirty="0" smtClean="0"/>
              <a:t>What about: driving, finances, shopping?</a:t>
            </a:r>
          </a:p>
          <a:p>
            <a:r>
              <a:rPr lang="en-GB" i="1" dirty="0" smtClean="0"/>
              <a:t>Would you be happy to leave (P) to manage on their own for  a couple of weeks?</a:t>
            </a:r>
          </a:p>
          <a:p>
            <a:r>
              <a:rPr lang="en-GB" i="1" dirty="0" smtClean="0"/>
              <a:t>Are there any risks?</a:t>
            </a:r>
          </a:p>
          <a:p>
            <a:endParaRPr lang="en-GB" dirty="0"/>
          </a:p>
        </p:txBody>
      </p:sp>
    </p:spTree>
    <p:extLst>
      <p:ext uri="{BB962C8B-B14F-4D97-AF65-F5344CB8AC3E}">
        <p14:creationId xmlns:p14="http://schemas.microsoft.com/office/powerpoint/2010/main" val="1412332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Informant Questions for Atypical Dementia</a:t>
            </a:r>
            <a:endParaRPr lang="en-GB" dirty="0"/>
          </a:p>
        </p:txBody>
      </p:sp>
      <p:sp>
        <p:nvSpPr>
          <p:cNvPr id="3" name="Content Placeholder 2"/>
          <p:cNvSpPr>
            <a:spLocks noGrp="1"/>
          </p:cNvSpPr>
          <p:nvPr>
            <p:ph idx="1"/>
          </p:nvPr>
        </p:nvSpPr>
        <p:spPr/>
        <p:txBody>
          <a:bodyPr>
            <a:normAutofit fontScale="85000" lnSpcReduction="10000"/>
          </a:bodyPr>
          <a:lstStyle/>
          <a:p>
            <a:r>
              <a:rPr lang="en-GB" i="1" dirty="0" smtClean="0"/>
              <a:t>Does (P) ever see things that are not there?</a:t>
            </a:r>
          </a:p>
          <a:p>
            <a:r>
              <a:rPr lang="en-GB" i="1" dirty="0" smtClean="0"/>
              <a:t>Does (P) hit out whilst asleep?</a:t>
            </a:r>
          </a:p>
          <a:p>
            <a:r>
              <a:rPr lang="en-GB" i="1" dirty="0" smtClean="0"/>
              <a:t>Does (P) seem vacant or sleepy during the day?</a:t>
            </a:r>
          </a:p>
          <a:p>
            <a:r>
              <a:rPr lang="en-GB" i="1" dirty="0" smtClean="0"/>
              <a:t>Has (P) started to complain of a headache?</a:t>
            </a:r>
          </a:p>
          <a:p>
            <a:r>
              <a:rPr lang="en-GB" i="1" dirty="0" smtClean="0"/>
              <a:t>Has (P) had any fits or seizures?</a:t>
            </a:r>
          </a:p>
          <a:p>
            <a:r>
              <a:rPr lang="en-GB" i="1" dirty="0"/>
              <a:t>Has </a:t>
            </a:r>
            <a:r>
              <a:rPr lang="en-GB" i="1" dirty="0" smtClean="0"/>
              <a:t>(P)’s </a:t>
            </a:r>
            <a:r>
              <a:rPr lang="en-GB" i="1" dirty="0"/>
              <a:t>behaviour changed significantly</a:t>
            </a:r>
            <a:r>
              <a:rPr lang="en-GB" i="1" dirty="0" smtClean="0"/>
              <a:t>?</a:t>
            </a:r>
          </a:p>
          <a:p>
            <a:r>
              <a:rPr lang="en-GB" smtClean="0"/>
              <a:t>Consider  </a:t>
            </a:r>
            <a:r>
              <a:rPr lang="en-GB" dirty="0" smtClean="0"/>
              <a:t>patient has any neurological abnormalities not explained by strokes (e.g. parkinsonism, urinary incontinence, gait apraxia)</a:t>
            </a:r>
          </a:p>
        </p:txBody>
      </p:sp>
    </p:spTree>
    <p:extLst>
      <p:ext uri="{BB962C8B-B14F-4D97-AF65-F5344CB8AC3E}">
        <p14:creationId xmlns:p14="http://schemas.microsoft.com/office/powerpoint/2010/main" val="21416979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Is Problem Likely to be Due to</a:t>
            </a:r>
            <a:br>
              <a:rPr lang="en-GB" dirty="0"/>
            </a:br>
            <a:r>
              <a:rPr lang="en-GB" dirty="0"/>
              <a:t>Physical Brain Disease?</a:t>
            </a:r>
          </a:p>
        </p:txBody>
      </p:sp>
      <p:sp>
        <p:nvSpPr>
          <p:cNvPr id="3" name="Content Placeholder 2"/>
          <p:cNvSpPr>
            <a:spLocks noGrp="1"/>
          </p:cNvSpPr>
          <p:nvPr>
            <p:ph idx="1"/>
          </p:nvPr>
        </p:nvSpPr>
        <p:spPr/>
        <p:txBody>
          <a:bodyPr/>
          <a:lstStyle/>
          <a:p>
            <a:r>
              <a:rPr lang="en-GB" dirty="0" smtClean="0"/>
              <a:t>This is a clinical judgement based on what you know about the patient</a:t>
            </a:r>
          </a:p>
          <a:p>
            <a:r>
              <a:rPr lang="en-GB" dirty="0" smtClean="0"/>
              <a:t>Ideally you would like to see an image of the brain to prove this</a:t>
            </a:r>
          </a:p>
          <a:p>
            <a:r>
              <a:rPr lang="en-GB" dirty="0" smtClean="0"/>
              <a:t>However all you need to do is to sensibly exclude other things that can mimic dementia</a:t>
            </a:r>
          </a:p>
          <a:p>
            <a:r>
              <a:rPr lang="en-GB" dirty="0" smtClean="0"/>
              <a:t>The presumption is then that a brain disease is the likely cause</a:t>
            </a:r>
            <a:endParaRPr lang="en-GB" dirty="0"/>
          </a:p>
        </p:txBody>
      </p:sp>
    </p:spTree>
    <p:extLst>
      <p:ext uri="{BB962C8B-B14F-4D97-AF65-F5344CB8AC3E}">
        <p14:creationId xmlns:p14="http://schemas.microsoft.com/office/powerpoint/2010/main" val="1414306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Exclude the 3D’s!</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solidFill>
                  <a:srgbClr val="FF0000"/>
                </a:solidFill>
              </a:rPr>
              <a:t>D</a:t>
            </a:r>
            <a:r>
              <a:rPr lang="en-GB" dirty="0" smtClean="0"/>
              <a:t>elirium</a:t>
            </a:r>
          </a:p>
          <a:p>
            <a:pPr marL="514350" indent="-514350">
              <a:buFont typeface="+mj-lt"/>
              <a:buAutoNum type="arabicPeriod"/>
            </a:pPr>
            <a:r>
              <a:rPr lang="en-GB" dirty="0" smtClean="0">
                <a:solidFill>
                  <a:srgbClr val="FF0000"/>
                </a:solidFill>
              </a:rPr>
              <a:t>D</a:t>
            </a:r>
            <a:r>
              <a:rPr lang="en-GB" dirty="0" smtClean="0"/>
              <a:t>epression (mental disorder)</a:t>
            </a:r>
          </a:p>
          <a:p>
            <a:pPr marL="514350" indent="-514350">
              <a:buFont typeface="+mj-lt"/>
              <a:buAutoNum type="arabicPeriod"/>
            </a:pPr>
            <a:r>
              <a:rPr lang="en-GB" dirty="0" smtClean="0">
                <a:solidFill>
                  <a:srgbClr val="FF0000"/>
                </a:solidFill>
              </a:rPr>
              <a:t>D</a:t>
            </a:r>
            <a:r>
              <a:rPr lang="en-GB" dirty="0" smtClean="0"/>
              <a:t>rugs (including alcohol)</a:t>
            </a:r>
          </a:p>
          <a:p>
            <a:pPr marL="0" indent="0">
              <a:buNone/>
            </a:pPr>
            <a:endParaRPr lang="en-GB" dirty="0" smtClean="0"/>
          </a:p>
          <a:p>
            <a:endParaRPr lang="en-GB" dirty="0"/>
          </a:p>
        </p:txBody>
      </p:sp>
    </p:spTree>
    <p:extLst>
      <p:ext uri="{BB962C8B-B14F-4D97-AF65-F5344CB8AC3E}">
        <p14:creationId xmlns:p14="http://schemas.microsoft.com/office/powerpoint/2010/main" val="9490528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 Identifying the 3D’s</a:t>
            </a:r>
            <a:endParaRPr lang="en-GB"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GB" dirty="0" smtClean="0"/>
              <a:t>Is patient acutely physically ill? Has problem developed rapidly? Does patient appear confused or drowsy?</a:t>
            </a:r>
          </a:p>
          <a:p>
            <a:pPr marL="514350" indent="-514350">
              <a:buFont typeface="+mj-lt"/>
              <a:buAutoNum type="arabicPeriod"/>
            </a:pPr>
            <a:r>
              <a:rPr lang="en-GB" dirty="0" smtClean="0"/>
              <a:t>Does patient appear depressed? Does patient have a past history of severe mental illness?</a:t>
            </a:r>
          </a:p>
          <a:p>
            <a:pPr marL="514350" indent="-514350">
              <a:buFont typeface="+mj-lt"/>
              <a:buAutoNum type="arabicPeriod"/>
            </a:pPr>
            <a:r>
              <a:rPr lang="en-GB" dirty="0" smtClean="0"/>
              <a:t>Has patient recently started any medicines known to impair cognition? Is there any evidence of alcohol misuse?</a:t>
            </a:r>
          </a:p>
          <a:p>
            <a:pPr marL="0" indent="0">
              <a:buNone/>
            </a:pPr>
            <a:endParaRPr lang="en-GB" dirty="0" smtClean="0"/>
          </a:p>
          <a:p>
            <a:pPr marL="514350" indent="-514350">
              <a:buFont typeface="+mj-lt"/>
              <a:buAutoNum type="arabicPeriod"/>
            </a:pPr>
            <a:endParaRPr lang="en-GB" dirty="0" smtClean="0"/>
          </a:p>
          <a:p>
            <a:pPr marL="514350" indent="-514350">
              <a:buFont typeface="+mj-lt"/>
              <a:buAutoNum type="arabicPeriod"/>
            </a:pPr>
            <a:endParaRPr lang="en-GB" dirty="0"/>
          </a:p>
        </p:txBody>
      </p:sp>
    </p:spTree>
    <p:extLst>
      <p:ext uri="{BB962C8B-B14F-4D97-AF65-F5344CB8AC3E}">
        <p14:creationId xmlns:p14="http://schemas.microsoft.com/office/powerpoint/2010/main" val="26826618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Confirm Cognitive Impairment</a:t>
            </a:r>
            <a:endParaRPr lang="en-GB" dirty="0"/>
          </a:p>
        </p:txBody>
      </p:sp>
      <p:sp>
        <p:nvSpPr>
          <p:cNvPr id="3" name="Content Placeholder 2"/>
          <p:cNvSpPr>
            <a:spLocks noGrp="1"/>
          </p:cNvSpPr>
          <p:nvPr>
            <p:ph idx="1"/>
          </p:nvPr>
        </p:nvSpPr>
        <p:spPr/>
        <p:txBody>
          <a:bodyPr>
            <a:normAutofit fontScale="92500"/>
          </a:bodyPr>
          <a:lstStyle/>
          <a:p>
            <a:r>
              <a:rPr lang="en-GB" dirty="0" smtClean="0"/>
              <a:t>There is a history suggestive of cognitive and perhaps functional decline which you judge is likely to be due to physical brain disease</a:t>
            </a:r>
          </a:p>
          <a:p>
            <a:r>
              <a:rPr lang="en-GB" dirty="0" smtClean="0"/>
              <a:t>You should now confirm that patient is actually  cognitively impaired on a test</a:t>
            </a:r>
          </a:p>
          <a:p>
            <a:r>
              <a:rPr lang="en-GB" dirty="0" smtClean="0"/>
              <a:t>We  </a:t>
            </a:r>
            <a:r>
              <a:rPr lang="en-GB" dirty="0"/>
              <a:t>suggest using </a:t>
            </a:r>
            <a:r>
              <a:rPr lang="en-GB" dirty="0" smtClean="0"/>
              <a:t>6CIT or Mini-Cog</a:t>
            </a:r>
          </a:p>
          <a:p>
            <a:r>
              <a:rPr lang="en-GB" dirty="0" smtClean="0"/>
              <a:t>Alternative brief tests are outlined in the appendix</a:t>
            </a:r>
            <a:endParaRPr lang="en-GB" dirty="0"/>
          </a:p>
        </p:txBody>
      </p:sp>
    </p:spTree>
    <p:extLst>
      <p:ext uri="{BB962C8B-B14F-4D97-AF65-F5344CB8AC3E}">
        <p14:creationId xmlns:p14="http://schemas.microsoft.com/office/powerpoint/2010/main" val="24524567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6-Item </a:t>
            </a:r>
            <a:r>
              <a:rPr lang="en-GB" b="1" dirty="0" smtClean="0"/>
              <a:t>Cognitive Impairment Test </a:t>
            </a:r>
            <a:r>
              <a:rPr lang="en-GB" b="1" dirty="0"/>
              <a:t>(6CIT)</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00203293"/>
              </p:ext>
            </p:extLst>
          </p:nvPr>
        </p:nvGraphicFramePr>
        <p:xfrm>
          <a:off x="1603970" y="1628800"/>
          <a:ext cx="5868670" cy="4796220"/>
        </p:xfrm>
        <a:graphic>
          <a:graphicData uri="http://schemas.openxmlformats.org/drawingml/2006/table">
            <a:tbl>
              <a:tblPr firstRow="1" firstCol="1" bandRow="1">
                <a:tableStyleId>{5C22544A-7EE6-4342-B048-85BDC9FD1C3A}</a:tableStyleId>
              </a:tblPr>
              <a:tblGrid>
                <a:gridCol w="2934335"/>
                <a:gridCol w="2934335"/>
              </a:tblGrid>
              <a:tr h="0">
                <a:tc>
                  <a:txBody>
                    <a:bodyPr/>
                    <a:lstStyle/>
                    <a:p>
                      <a:pPr>
                        <a:lnSpc>
                          <a:spcPct val="115000"/>
                        </a:lnSpc>
                        <a:spcAft>
                          <a:spcPts val="0"/>
                        </a:spcAft>
                      </a:pPr>
                      <a:r>
                        <a:rPr lang="en-GB" sz="1100" dirty="0" smtClean="0">
                          <a:effectLst/>
                          <a:latin typeface="Calibri"/>
                          <a:ea typeface="Calibri"/>
                          <a:cs typeface="Times New Roman"/>
                        </a:rPr>
                        <a:t>Question</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100" dirty="0" smtClean="0">
                          <a:effectLst/>
                          <a:latin typeface="Calibri"/>
                          <a:ea typeface="Calibri"/>
                          <a:cs typeface="Times New Roman"/>
                        </a:rPr>
                        <a:t>Score</a:t>
                      </a:r>
                    </a:p>
                    <a:p>
                      <a:pPr>
                        <a:lnSpc>
                          <a:spcPct val="115000"/>
                        </a:lnSpc>
                        <a:spcAft>
                          <a:spcPts val="0"/>
                        </a:spcAft>
                      </a:pPr>
                      <a:endParaRPr lang="en-GB" sz="1100"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1100" dirty="0">
                          <a:effectLst/>
                        </a:rPr>
                        <a:t>What year is it?</a:t>
                      </a:r>
                    </a:p>
                    <a:p>
                      <a:pP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400" b="1" dirty="0">
                          <a:effectLst/>
                        </a:rPr>
                        <a:t>Incorrect = 4</a:t>
                      </a:r>
                      <a:endParaRPr lang="en-GB" sz="1400" b="1"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1100" dirty="0">
                          <a:effectLst/>
                        </a:rPr>
                        <a:t>What month is it?</a:t>
                      </a:r>
                    </a:p>
                    <a:p>
                      <a:pP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400" b="1" dirty="0">
                          <a:effectLst/>
                        </a:rPr>
                        <a:t>Incorrect = 3</a:t>
                      </a:r>
                      <a:endParaRPr lang="en-GB" sz="1400" b="1"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1100" dirty="0">
                          <a:effectLst/>
                        </a:rPr>
                        <a:t>Remember this name and address</a:t>
                      </a:r>
                    </a:p>
                    <a:p>
                      <a:pPr>
                        <a:lnSpc>
                          <a:spcPct val="115000"/>
                        </a:lnSpc>
                        <a:spcAft>
                          <a:spcPts val="0"/>
                        </a:spcAft>
                      </a:pPr>
                      <a:r>
                        <a:rPr lang="en-GB" sz="1100" dirty="0">
                          <a:effectLst/>
                        </a:rPr>
                        <a:t>John Smith 42 High Street </a:t>
                      </a:r>
                      <a:r>
                        <a:rPr lang="en-GB" sz="1100" dirty="0" smtClean="0">
                          <a:effectLst/>
                        </a:rPr>
                        <a:t>Bedford.</a:t>
                      </a:r>
                    </a:p>
                    <a:p>
                      <a:pPr>
                        <a:lnSpc>
                          <a:spcPct val="115000"/>
                        </a:lnSpc>
                        <a:spcAft>
                          <a:spcPts val="0"/>
                        </a:spcAft>
                      </a:pPr>
                      <a:r>
                        <a:rPr lang="en-GB" sz="1100" dirty="0" smtClean="0">
                          <a:effectLst/>
                          <a:latin typeface="Calibri"/>
                          <a:ea typeface="Calibri"/>
                          <a:cs typeface="Times New Roman"/>
                        </a:rPr>
                        <a:t>Please repeat it.</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400" b="1" dirty="0">
                          <a:effectLst/>
                        </a:rPr>
                        <a:t>Not scored</a:t>
                      </a:r>
                      <a:endParaRPr lang="en-GB" sz="1400" b="1"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1100" dirty="0">
                          <a:effectLst/>
                        </a:rPr>
                        <a:t>About what time is it?</a:t>
                      </a:r>
                    </a:p>
                    <a:p>
                      <a:pP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400" b="1" dirty="0">
                          <a:effectLst/>
                        </a:rPr>
                        <a:t>Incorrect = 3</a:t>
                      </a:r>
                      <a:endParaRPr lang="en-GB" sz="1400" b="1"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1100" dirty="0">
                          <a:effectLst/>
                        </a:rPr>
                        <a:t>Count backwards from 20 to 1</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400" b="1" dirty="0">
                          <a:effectLst/>
                        </a:rPr>
                        <a:t>1 error = 2</a:t>
                      </a:r>
                    </a:p>
                    <a:p>
                      <a:pPr>
                        <a:lnSpc>
                          <a:spcPct val="115000"/>
                        </a:lnSpc>
                        <a:spcAft>
                          <a:spcPts val="0"/>
                        </a:spcAft>
                      </a:pPr>
                      <a:r>
                        <a:rPr lang="en-GB" sz="1400" b="1" dirty="0">
                          <a:effectLst/>
                        </a:rPr>
                        <a:t>&gt; 1 error = 4</a:t>
                      </a:r>
                      <a:endParaRPr lang="en-GB" sz="1400" b="1"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1100" dirty="0">
                          <a:effectLst/>
                        </a:rPr>
                        <a:t>Say the months of the year in reverse</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400" b="1" dirty="0">
                          <a:effectLst/>
                        </a:rPr>
                        <a:t>1 error = 2</a:t>
                      </a:r>
                    </a:p>
                    <a:p>
                      <a:pPr>
                        <a:lnSpc>
                          <a:spcPct val="115000"/>
                        </a:lnSpc>
                        <a:spcAft>
                          <a:spcPts val="0"/>
                        </a:spcAft>
                      </a:pPr>
                      <a:r>
                        <a:rPr lang="en-GB" sz="1400" b="1" dirty="0">
                          <a:effectLst/>
                        </a:rPr>
                        <a:t>&gt; 1 error = 4</a:t>
                      </a:r>
                      <a:endParaRPr lang="en-GB" sz="1400" b="1"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1100" dirty="0" smtClean="0">
                          <a:effectLst/>
                          <a:latin typeface="Calibri"/>
                          <a:ea typeface="Calibri"/>
                          <a:cs typeface="Times New Roman"/>
                        </a:rPr>
                        <a:t>What was </a:t>
                      </a:r>
                      <a:r>
                        <a:rPr lang="en-GB" sz="1100" baseline="0" dirty="0" smtClean="0">
                          <a:effectLst/>
                          <a:latin typeface="Calibri"/>
                          <a:ea typeface="Calibri"/>
                          <a:cs typeface="Times New Roman"/>
                        </a:rPr>
                        <a:t> the  name and address I asked  you</a:t>
                      </a:r>
                    </a:p>
                    <a:p>
                      <a:pPr>
                        <a:lnSpc>
                          <a:spcPct val="115000"/>
                        </a:lnSpc>
                        <a:spcAft>
                          <a:spcPts val="0"/>
                        </a:spcAft>
                      </a:pPr>
                      <a:r>
                        <a:rPr lang="en-GB" sz="1100" baseline="0" dirty="0" smtClean="0">
                          <a:effectLst/>
                          <a:latin typeface="Calibri"/>
                          <a:ea typeface="Calibri"/>
                          <a:cs typeface="Times New Roman"/>
                        </a:rPr>
                        <a:t>to remember?</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400" b="1" dirty="0">
                          <a:effectLst/>
                        </a:rPr>
                        <a:t>1 error </a:t>
                      </a:r>
                      <a:r>
                        <a:rPr lang="en-GB" sz="1400" b="1" dirty="0" smtClean="0">
                          <a:effectLst/>
                        </a:rPr>
                        <a:t>= 2</a:t>
                      </a:r>
                      <a:endParaRPr lang="en-GB" sz="1400" b="1" dirty="0">
                        <a:effectLst/>
                      </a:endParaRPr>
                    </a:p>
                    <a:p>
                      <a:pPr>
                        <a:lnSpc>
                          <a:spcPct val="115000"/>
                        </a:lnSpc>
                        <a:spcAft>
                          <a:spcPts val="0"/>
                        </a:spcAft>
                      </a:pPr>
                      <a:r>
                        <a:rPr lang="en-GB" sz="1400" b="1" dirty="0">
                          <a:effectLst/>
                        </a:rPr>
                        <a:t>2 errors = 4</a:t>
                      </a:r>
                    </a:p>
                    <a:p>
                      <a:pPr>
                        <a:lnSpc>
                          <a:spcPct val="115000"/>
                        </a:lnSpc>
                        <a:spcAft>
                          <a:spcPts val="0"/>
                        </a:spcAft>
                      </a:pPr>
                      <a:r>
                        <a:rPr lang="en-GB" sz="1400" b="1" dirty="0">
                          <a:effectLst/>
                        </a:rPr>
                        <a:t>3 errors </a:t>
                      </a:r>
                      <a:r>
                        <a:rPr lang="en-GB" sz="1400" b="1" dirty="0" smtClean="0">
                          <a:effectLst/>
                        </a:rPr>
                        <a:t>= 6</a:t>
                      </a:r>
                      <a:endParaRPr lang="en-GB" sz="1400" b="1" dirty="0">
                        <a:effectLst/>
                      </a:endParaRPr>
                    </a:p>
                    <a:p>
                      <a:pPr>
                        <a:lnSpc>
                          <a:spcPct val="115000"/>
                        </a:lnSpc>
                        <a:spcAft>
                          <a:spcPts val="0"/>
                        </a:spcAft>
                      </a:pPr>
                      <a:r>
                        <a:rPr lang="en-GB" sz="1400" b="1" dirty="0">
                          <a:effectLst/>
                        </a:rPr>
                        <a:t>4 errors = 8</a:t>
                      </a:r>
                    </a:p>
                    <a:p>
                      <a:pPr>
                        <a:lnSpc>
                          <a:spcPct val="115000"/>
                        </a:lnSpc>
                        <a:spcAft>
                          <a:spcPts val="0"/>
                        </a:spcAft>
                      </a:pPr>
                      <a:r>
                        <a:rPr lang="en-GB" sz="1400" b="1" dirty="0">
                          <a:effectLst/>
                        </a:rPr>
                        <a:t>5 errors = 10</a:t>
                      </a:r>
                      <a:endParaRPr lang="en-GB" sz="1400" b="1"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1100" dirty="0">
                          <a:effectLst/>
                        </a:rPr>
                        <a:t> </a:t>
                      </a:r>
                    </a:p>
                    <a:p>
                      <a:pPr>
                        <a:lnSpc>
                          <a:spcPct val="115000"/>
                        </a:lnSpc>
                        <a:spcAft>
                          <a:spcPts val="0"/>
                        </a:spcAft>
                      </a:pPr>
                      <a:r>
                        <a:rPr lang="en-GB" sz="1100" dirty="0">
                          <a:effectLst/>
                        </a:rPr>
                        <a:t>6CIT Score </a:t>
                      </a:r>
                    </a:p>
                    <a:p>
                      <a:pPr>
                        <a:lnSpc>
                          <a:spcPct val="115000"/>
                        </a:lnSpc>
                        <a:spcAft>
                          <a:spcPts val="0"/>
                        </a:spcAft>
                      </a:pPr>
                      <a:r>
                        <a:rPr lang="en-GB" sz="1100" dirty="0">
                          <a:effectLst/>
                        </a:rPr>
                        <a:t> </a:t>
                      </a:r>
                      <a:endParaRPr lang="en-GB"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1400" b="1" dirty="0">
                          <a:effectLst/>
                        </a:rPr>
                        <a:t>    </a:t>
                      </a:r>
                    </a:p>
                    <a:p>
                      <a:pPr>
                        <a:lnSpc>
                          <a:spcPct val="115000"/>
                        </a:lnSpc>
                        <a:spcAft>
                          <a:spcPts val="0"/>
                        </a:spcAft>
                      </a:pPr>
                      <a:r>
                        <a:rPr lang="en-GB" sz="1400" b="1" dirty="0">
                          <a:effectLst/>
                        </a:rPr>
                        <a:t>  /28 (&gt; 7 = abnormal)</a:t>
                      </a:r>
                      <a:endParaRPr lang="en-GB" sz="1400" b="1" dirty="0">
                        <a:effectLst/>
                        <a:latin typeface="Calibri"/>
                        <a:ea typeface="Calibri"/>
                        <a:cs typeface="Times New Roman"/>
                      </a:endParaRPr>
                    </a:p>
                  </a:txBody>
                  <a:tcPr marL="68580" marR="68580" marT="0" marB="0"/>
                </a:tc>
              </a:tr>
            </a:tbl>
          </a:graphicData>
        </a:graphic>
      </p:graphicFrame>
      <p:sp>
        <p:nvSpPr>
          <p:cNvPr id="5" name="Rectangle 1"/>
          <p:cNvSpPr>
            <a:spLocks noChangeArrowheads="1"/>
          </p:cNvSpPr>
          <p:nvPr/>
        </p:nvSpPr>
        <p:spPr bwMode="auto">
          <a:xfrm>
            <a:off x="1603970" y="17065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867210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Mini-Cog</a:t>
            </a:r>
            <a:endParaRPr lang="en-GB" dirty="0"/>
          </a:p>
        </p:txBody>
      </p:sp>
      <p:sp>
        <p:nvSpPr>
          <p:cNvPr id="3" name="Content Placeholder 2"/>
          <p:cNvSpPr>
            <a:spLocks noGrp="1"/>
          </p:cNvSpPr>
          <p:nvPr>
            <p:ph idx="1"/>
          </p:nvPr>
        </p:nvSpPr>
        <p:spPr/>
        <p:txBody>
          <a:bodyPr/>
          <a:lstStyle/>
          <a:p>
            <a:r>
              <a:rPr lang="en-GB" i="1" dirty="0" smtClean="0"/>
              <a:t>I want you to remember  3 words. Repeat them so I know you have heard me.</a:t>
            </a:r>
          </a:p>
          <a:p>
            <a:r>
              <a:rPr lang="en-GB" i="1" dirty="0" smtClean="0"/>
              <a:t>Banana, Sunrise, Chair</a:t>
            </a:r>
          </a:p>
          <a:p>
            <a:r>
              <a:rPr lang="en-GB" i="1" dirty="0" smtClean="0"/>
              <a:t>Draw a clock face and put the numbers in the right place. Set the hands to 10 past 5</a:t>
            </a:r>
          </a:p>
          <a:p>
            <a:r>
              <a:rPr lang="en-GB" i="1" dirty="0" smtClean="0"/>
              <a:t>What were the 3 words I asked you to remember?</a:t>
            </a:r>
          </a:p>
          <a:p>
            <a:pPr marL="0" indent="0">
              <a:buNone/>
            </a:pPr>
            <a:endParaRPr lang="en-GB" dirty="0"/>
          </a:p>
        </p:txBody>
      </p:sp>
    </p:spTree>
    <p:extLst>
      <p:ext uri="{BB962C8B-B14F-4D97-AF65-F5344CB8AC3E}">
        <p14:creationId xmlns:p14="http://schemas.microsoft.com/office/powerpoint/2010/main" val="42114065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Mini-Cog Scoring</a:t>
            </a:r>
            <a:endParaRPr lang="en-GB" dirty="0"/>
          </a:p>
        </p:txBody>
      </p:sp>
      <p:sp>
        <p:nvSpPr>
          <p:cNvPr id="3" name="Content Placeholder 2"/>
          <p:cNvSpPr>
            <a:spLocks noGrp="1"/>
          </p:cNvSpPr>
          <p:nvPr>
            <p:ph sz="half" idx="1"/>
          </p:nvPr>
        </p:nvSpPr>
        <p:spPr/>
        <p:txBody>
          <a:bodyPr>
            <a:normAutofit/>
          </a:bodyPr>
          <a:lstStyle/>
          <a:p>
            <a:r>
              <a:rPr lang="en-GB" dirty="0" smtClean="0"/>
              <a:t>3 </a:t>
            </a:r>
            <a:r>
              <a:rPr lang="en-GB" dirty="0"/>
              <a:t>recalled words </a:t>
            </a:r>
            <a:endParaRPr lang="en-GB" dirty="0" smtClean="0"/>
          </a:p>
          <a:p>
            <a:endParaRPr lang="en-GB" dirty="0"/>
          </a:p>
          <a:p>
            <a:r>
              <a:rPr lang="en-GB" dirty="0"/>
              <a:t>1-2 recalled words + normal CDT </a:t>
            </a:r>
          </a:p>
          <a:p>
            <a:r>
              <a:rPr lang="en-GB" dirty="0"/>
              <a:t>1-2 recalled words + abnormal CDT </a:t>
            </a:r>
          </a:p>
          <a:p>
            <a:r>
              <a:rPr lang="en-GB" dirty="0"/>
              <a:t>0 recalled words </a:t>
            </a:r>
          </a:p>
        </p:txBody>
      </p:sp>
      <p:sp>
        <p:nvSpPr>
          <p:cNvPr id="5" name="Content Placeholder 4"/>
          <p:cNvSpPr>
            <a:spLocks noGrp="1"/>
          </p:cNvSpPr>
          <p:nvPr>
            <p:ph sz="half" idx="2"/>
          </p:nvPr>
        </p:nvSpPr>
        <p:spPr/>
        <p:txBody>
          <a:bodyPr>
            <a:normAutofit/>
          </a:bodyPr>
          <a:lstStyle/>
          <a:p>
            <a:pPr>
              <a:buFont typeface="Wingdings" panose="05000000000000000000" pitchFamily="2" charset="2"/>
              <a:buChar char="Ø"/>
            </a:pPr>
            <a:r>
              <a:rPr lang="en-GB" dirty="0"/>
              <a:t>Negative for cognitive impairment </a:t>
            </a:r>
          </a:p>
          <a:p>
            <a:pPr>
              <a:buFont typeface="Wingdings" panose="05000000000000000000" pitchFamily="2" charset="2"/>
              <a:buChar char="Ø"/>
            </a:pPr>
            <a:r>
              <a:rPr lang="en-GB" dirty="0"/>
              <a:t>Negative for cognitive impairment </a:t>
            </a:r>
          </a:p>
          <a:p>
            <a:pPr>
              <a:buFont typeface="Wingdings" panose="05000000000000000000" pitchFamily="2" charset="2"/>
              <a:buChar char="Ø"/>
            </a:pPr>
            <a:r>
              <a:rPr lang="en-GB" dirty="0"/>
              <a:t>Positive for cognitive impairment </a:t>
            </a:r>
          </a:p>
          <a:p>
            <a:pPr>
              <a:buFont typeface="Wingdings" panose="05000000000000000000" pitchFamily="2" charset="2"/>
              <a:buChar char="Ø"/>
            </a:pPr>
            <a:r>
              <a:rPr lang="en-GB" dirty="0"/>
              <a:t>Positive for cognitive impairment</a:t>
            </a:r>
          </a:p>
          <a:p>
            <a:endParaRPr lang="en-GB" dirty="0"/>
          </a:p>
        </p:txBody>
      </p:sp>
    </p:spTree>
    <p:extLst>
      <p:ext uri="{BB962C8B-B14F-4D97-AF65-F5344CB8AC3E}">
        <p14:creationId xmlns:p14="http://schemas.microsoft.com/office/powerpoint/2010/main" val="41422037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Blood Tests</a:t>
            </a:r>
            <a:endParaRPr lang="en-GB" dirty="0"/>
          </a:p>
        </p:txBody>
      </p:sp>
      <p:sp>
        <p:nvSpPr>
          <p:cNvPr id="3" name="Content Placeholder 2"/>
          <p:cNvSpPr>
            <a:spLocks noGrp="1"/>
          </p:cNvSpPr>
          <p:nvPr>
            <p:ph idx="1"/>
          </p:nvPr>
        </p:nvSpPr>
        <p:spPr/>
        <p:txBody>
          <a:bodyPr/>
          <a:lstStyle/>
          <a:p>
            <a:r>
              <a:rPr lang="en-GB" dirty="0" smtClean="0"/>
              <a:t>FBC  </a:t>
            </a:r>
          </a:p>
          <a:p>
            <a:r>
              <a:rPr lang="en-GB" dirty="0" smtClean="0"/>
              <a:t>ESR  or CRP</a:t>
            </a:r>
          </a:p>
          <a:p>
            <a:r>
              <a:rPr lang="en-GB" dirty="0" smtClean="0"/>
              <a:t>U+E / Ca</a:t>
            </a:r>
          </a:p>
          <a:p>
            <a:r>
              <a:rPr lang="en-GB" dirty="0" smtClean="0"/>
              <a:t>LFT (GGT)</a:t>
            </a:r>
          </a:p>
          <a:p>
            <a:r>
              <a:rPr lang="en-GB" dirty="0" smtClean="0"/>
              <a:t>TFT</a:t>
            </a:r>
          </a:p>
          <a:p>
            <a:r>
              <a:rPr lang="en-GB" smtClean="0"/>
              <a:t>HbA1C / Blood </a:t>
            </a:r>
            <a:r>
              <a:rPr lang="en-GB" dirty="0" smtClean="0"/>
              <a:t>sugar</a:t>
            </a:r>
          </a:p>
          <a:p>
            <a:r>
              <a:rPr lang="en-GB" dirty="0" smtClean="0"/>
              <a:t>B12 / Folate</a:t>
            </a:r>
            <a:endParaRPr lang="en-GB" dirty="0"/>
          </a:p>
        </p:txBody>
      </p:sp>
    </p:spTree>
    <p:extLst>
      <p:ext uri="{BB962C8B-B14F-4D97-AF65-F5344CB8AC3E}">
        <p14:creationId xmlns:p14="http://schemas.microsoft.com/office/powerpoint/2010/main" val="54318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smtClean="0"/>
              <a:t>Birmingham and Solihull Mental Health Foundation NHS Trust</a:t>
            </a:r>
            <a:endParaRPr lang="en-GB" dirty="0"/>
          </a:p>
        </p:txBody>
      </p:sp>
      <p:sp>
        <p:nvSpPr>
          <p:cNvPr id="5" name="Subtitle 4"/>
          <p:cNvSpPr>
            <a:spLocks noGrp="1"/>
          </p:cNvSpPr>
          <p:nvPr>
            <p:ph type="subTitle" idx="1"/>
          </p:nvPr>
        </p:nvSpPr>
        <p:spPr/>
        <p:txBody>
          <a:bodyPr/>
          <a:lstStyle/>
          <a:p>
            <a:r>
              <a:rPr lang="en-GB" dirty="0" smtClean="0"/>
              <a:t>Dr Peter Bentham</a:t>
            </a:r>
          </a:p>
          <a:p>
            <a:r>
              <a:rPr lang="en-GB" dirty="0" smtClean="0"/>
              <a:t>Memory Assessment Service (MAS)</a:t>
            </a:r>
            <a:endParaRPr lang="en-GB" dirty="0"/>
          </a:p>
        </p:txBody>
      </p:sp>
    </p:spTree>
    <p:extLst>
      <p:ext uri="{BB962C8B-B14F-4D97-AF65-F5344CB8AC3E}">
        <p14:creationId xmlns:p14="http://schemas.microsoft.com/office/powerpoint/2010/main" val="14041020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Likely Dementia: What to do Next</a:t>
            </a:r>
            <a:endParaRPr lang="en-GB" dirty="0"/>
          </a:p>
        </p:txBody>
      </p:sp>
      <p:sp>
        <p:nvSpPr>
          <p:cNvPr id="3" name="Content Placeholder 2"/>
          <p:cNvSpPr>
            <a:spLocks noGrp="1"/>
          </p:cNvSpPr>
          <p:nvPr>
            <p:ph idx="1"/>
          </p:nvPr>
        </p:nvSpPr>
        <p:spPr/>
        <p:txBody>
          <a:bodyPr/>
          <a:lstStyle/>
          <a:p>
            <a:r>
              <a:rPr lang="en-GB" dirty="0" smtClean="0"/>
              <a:t>You now have a history suggestive of cognitive decline and possibly functional decline</a:t>
            </a:r>
          </a:p>
          <a:p>
            <a:r>
              <a:rPr lang="en-GB" dirty="0" smtClean="0"/>
              <a:t>You think this is likely due to brain disease</a:t>
            </a:r>
          </a:p>
          <a:p>
            <a:r>
              <a:rPr lang="en-GB" dirty="0" smtClean="0"/>
              <a:t>Patient has performed below expectation on your preferred cognitive  test</a:t>
            </a:r>
          </a:p>
          <a:p>
            <a:r>
              <a:rPr lang="en-GB" dirty="0" smtClean="0"/>
              <a:t>Should you make the  diagnosis?</a:t>
            </a:r>
          </a:p>
          <a:p>
            <a:r>
              <a:rPr lang="en-GB" dirty="0" smtClean="0"/>
              <a:t>If not then where to refer?</a:t>
            </a:r>
            <a:endParaRPr lang="en-GB" dirty="0"/>
          </a:p>
        </p:txBody>
      </p:sp>
    </p:spTree>
    <p:extLst>
      <p:ext uri="{BB962C8B-B14F-4D97-AF65-F5344CB8AC3E}">
        <p14:creationId xmlns:p14="http://schemas.microsoft.com/office/powerpoint/2010/main" val="2356313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Simple Case - GP Diagnosis </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Older person (&gt; 80 years)</a:t>
            </a:r>
          </a:p>
          <a:p>
            <a:r>
              <a:rPr lang="en-GB" dirty="0" smtClean="0"/>
              <a:t>Clear progressive  decline in cognition </a:t>
            </a:r>
          </a:p>
          <a:p>
            <a:r>
              <a:rPr lang="en-GB" dirty="0" smtClean="0"/>
              <a:t>Clear progressive  decline in function</a:t>
            </a:r>
          </a:p>
          <a:p>
            <a:r>
              <a:rPr lang="en-GB" dirty="0" smtClean="0"/>
              <a:t>Decline duration longer than 12 months</a:t>
            </a:r>
          </a:p>
          <a:p>
            <a:r>
              <a:rPr lang="en-GB" dirty="0" smtClean="0"/>
              <a:t>Clear abnormal performance on cognitive test</a:t>
            </a:r>
          </a:p>
          <a:p>
            <a:r>
              <a:rPr lang="en-GB" dirty="0" smtClean="0"/>
              <a:t>Not likely to be dementia mimic (3D’s)</a:t>
            </a:r>
          </a:p>
          <a:p>
            <a:r>
              <a:rPr lang="en-GB" dirty="0" smtClean="0"/>
              <a:t>No atypical dementia features</a:t>
            </a:r>
          </a:p>
          <a:p>
            <a:r>
              <a:rPr lang="en-GB" dirty="0" smtClean="0"/>
              <a:t>GP can safely diagnose dementia</a:t>
            </a:r>
          </a:p>
          <a:p>
            <a:endParaRPr lang="en-GB" dirty="0" smtClean="0"/>
          </a:p>
          <a:p>
            <a:endParaRPr lang="en-GB" dirty="0"/>
          </a:p>
        </p:txBody>
      </p:sp>
    </p:spTree>
    <p:extLst>
      <p:ext uri="{BB962C8B-B14F-4D97-AF65-F5344CB8AC3E}">
        <p14:creationId xmlns:p14="http://schemas.microsoft.com/office/powerpoint/2010/main" val="42876773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GP Diagnosis Subtype</a:t>
            </a:r>
            <a:endParaRPr lang="en-GB" dirty="0"/>
          </a:p>
        </p:txBody>
      </p:sp>
      <p:sp>
        <p:nvSpPr>
          <p:cNvPr id="4" name="Content Placeholder 3"/>
          <p:cNvSpPr>
            <a:spLocks noGrp="1"/>
          </p:cNvSpPr>
          <p:nvPr>
            <p:ph sz="half" idx="1"/>
          </p:nvPr>
        </p:nvSpPr>
        <p:spPr/>
        <p:txBody>
          <a:bodyPr>
            <a:normAutofit lnSpcReduction="10000"/>
          </a:bodyPr>
          <a:lstStyle/>
          <a:p>
            <a:r>
              <a:rPr lang="en-GB" dirty="0"/>
              <a:t>Slow onset, gradual progression, initial or main symptom impaired memory </a:t>
            </a:r>
            <a:endParaRPr lang="en-GB" dirty="0" smtClean="0"/>
          </a:p>
          <a:p>
            <a:r>
              <a:rPr lang="en-GB" dirty="0" smtClean="0"/>
              <a:t>Sudden onset in relation to stroke, worse in steps related to further strokes</a:t>
            </a:r>
          </a:p>
          <a:p>
            <a:r>
              <a:rPr lang="en-GB" dirty="0" smtClean="0"/>
              <a:t>Mixture of above</a:t>
            </a:r>
            <a:endParaRPr lang="en-GB" dirty="0"/>
          </a:p>
        </p:txBody>
      </p:sp>
      <p:sp>
        <p:nvSpPr>
          <p:cNvPr id="5" name="Content Placeholder 4"/>
          <p:cNvSpPr>
            <a:spLocks noGrp="1"/>
          </p:cNvSpPr>
          <p:nvPr>
            <p:ph sz="half" idx="2"/>
          </p:nvPr>
        </p:nvSpPr>
        <p:spPr/>
        <p:txBody>
          <a:bodyPr>
            <a:normAutofit lnSpcReduction="10000"/>
          </a:bodyPr>
          <a:lstStyle/>
          <a:p>
            <a:pPr>
              <a:buFont typeface="Wingdings" panose="05000000000000000000" pitchFamily="2" charset="2"/>
              <a:buChar char="Ø"/>
            </a:pPr>
            <a:r>
              <a:rPr lang="en-GB" dirty="0" smtClean="0"/>
              <a:t>Diagnosis Dementia due to  Alzheimer’s disease (EU00)</a:t>
            </a:r>
            <a:endParaRPr lang="en-GB" dirty="0"/>
          </a:p>
          <a:p>
            <a:endParaRPr lang="en-GB" dirty="0" smtClean="0"/>
          </a:p>
          <a:p>
            <a:pPr>
              <a:buFont typeface="Wingdings" panose="05000000000000000000" pitchFamily="2" charset="2"/>
              <a:buChar char="Ø"/>
            </a:pPr>
            <a:r>
              <a:rPr lang="en-GB" dirty="0" smtClean="0"/>
              <a:t>Diagnosis Vascular Dementia (EU01)</a:t>
            </a:r>
          </a:p>
          <a:p>
            <a:endParaRPr lang="en-GB" dirty="0"/>
          </a:p>
          <a:p>
            <a:pPr>
              <a:buFont typeface="Wingdings" panose="05000000000000000000" pitchFamily="2" charset="2"/>
              <a:buChar char="Ø"/>
            </a:pPr>
            <a:r>
              <a:rPr lang="en-GB" dirty="0" smtClean="0"/>
              <a:t>Diagnosis Mixed Dementia (EU002)</a:t>
            </a:r>
          </a:p>
          <a:p>
            <a:endParaRPr lang="en-GB" dirty="0" smtClean="0"/>
          </a:p>
        </p:txBody>
      </p:sp>
    </p:spTree>
    <p:extLst>
      <p:ext uri="{BB962C8B-B14F-4D97-AF65-F5344CB8AC3E}">
        <p14:creationId xmlns:p14="http://schemas.microsoft.com/office/powerpoint/2010/main" val="3867601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Complex Case - Refer to MAS</a:t>
            </a:r>
            <a:endParaRPr lang="en-GB" dirty="0"/>
          </a:p>
        </p:txBody>
      </p:sp>
      <p:sp>
        <p:nvSpPr>
          <p:cNvPr id="3" name="Content Placeholder 2"/>
          <p:cNvSpPr>
            <a:spLocks noGrp="1"/>
          </p:cNvSpPr>
          <p:nvPr>
            <p:ph idx="1"/>
          </p:nvPr>
        </p:nvSpPr>
        <p:spPr/>
        <p:txBody>
          <a:bodyPr>
            <a:normAutofit lnSpcReduction="10000"/>
          </a:bodyPr>
          <a:lstStyle/>
          <a:p>
            <a:r>
              <a:rPr lang="en-GB" dirty="0" smtClean="0"/>
              <a:t>Younger person (&lt;75)</a:t>
            </a:r>
          </a:p>
          <a:p>
            <a:r>
              <a:rPr lang="en-GB" dirty="0" smtClean="0"/>
              <a:t>Uncertain dementia including MCI</a:t>
            </a:r>
          </a:p>
          <a:p>
            <a:r>
              <a:rPr lang="en-GB" dirty="0" smtClean="0"/>
              <a:t>Possible mental illness mimic </a:t>
            </a:r>
          </a:p>
          <a:p>
            <a:r>
              <a:rPr lang="en-GB" dirty="0" smtClean="0"/>
              <a:t>Atypical dementia</a:t>
            </a:r>
          </a:p>
          <a:p>
            <a:r>
              <a:rPr lang="en-GB" dirty="0" smtClean="0"/>
              <a:t>Apparent dementia in those who do not  speak good English</a:t>
            </a:r>
          </a:p>
          <a:p>
            <a:r>
              <a:rPr lang="en-GB" dirty="0" smtClean="0"/>
              <a:t>Apparent dementia in those with possible learning disability</a:t>
            </a:r>
          </a:p>
          <a:p>
            <a:endParaRPr lang="en-GB" dirty="0"/>
          </a:p>
        </p:txBody>
      </p:sp>
    </p:spTree>
    <p:extLst>
      <p:ext uri="{BB962C8B-B14F-4D97-AF65-F5344CB8AC3E}">
        <p14:creationId xmlns:p14="http://schemas.microsoft.com/office/powerpoint/2010/main" val="8434304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smtClean="0"/>
              <a:t>Risky Case - Refer to </a:t>
            </a:r>
            <a:br>
              <a:rPr lang="en-GB" dirty="0" smtClean="0"/>
            </a:br>
            <a:r>
              <a:rPr lang="en-GB" dirty="0" smtClean="0"/>
              <a:t>Neurology / Medicine</a:t>
            </a:r>
            <a:endParaRPr lang="en-GB" dirty="0"/>
          </a:p>
        </p:txBody>
      </p:sp>
      <p:sp>
        <p:nvSpPr>
          <p:cNvPr id="6" name="Content Placeholder 5"/>
          <p:cNvSpPr>
            <a:spLocks noGrp="1"/>
          </p:cNvSpPr>
          <p:nvPr>
            <p:ph idx="1"/>
          </p:nvPr>
        </p:nvSpPr>
        <p:spPr/>
        <p:txBody>
          <a:bodyPr/>
          <a:lstStyle/>
          <a:p>
            <a:r>
              <a:rPr lang="en-GB" dirty="0" smtClean="0">
                <a:solidFill>
                  <a:srgbClr val="FF0000"/>
                </a:solidFill>
              </a:rPr>
              <a:t>New conspicuous headache!!</a:t>
            </a:r>
          </a:p>
          <a:p>
            <a:r>
              <a:rPr lang="en-GB" dirty="0" smtClean="0">
                <a:solidFill>
                  <a:srgbClr val="FF0000"/>
                </a:solidFill>
              </a:rPr>
              <a:t>Rapid onset dementia (&lt; 3 months)!!</a:t>
            </a:r>
          </a:p>
          <a:p>
            <a:r>
              <a:rPr lang="en-GB" dirty="0" smtClean="0">
                <a:solidFill>
                  <a:srgbClr val="FF0000"/>
                </a:solidFill>
              </a:rPr>
              <a:t>Recent onset seizures / myoclonus!!</a:t>
            </a:r>
          </a:p>
          <a:p>
            <a:r>
              <a:rPr lang="en-GB" dirty="0" smtClean="0">
                <a:solidFill>
                  <a:srgbClr val="FF0000"/>
                </a:solidFill>
              </a:rPr>
              <a:t>Focal neurological signs not likely due to stroke disease!!</a:t>
            </a:r>
          </a:p>
          <a:p>
            <a:r>
              <a:rPr lang="en-GB" dirty="0" smtClean="0">
                <a:solidFill>
                  <a:srgbClr val="FF0000"/>
                </a:solidFill>
              </a:rPr>
              <a:t>Possible delirium!!</a:t>
            </a:r>
          </a:p>
          <a:p>
            <a:endParaRPr lang="en-GB" dirty="0"/>
          </a:p>
        </p:txBody>
      </p:sp>
    </p:spTree>
    <p:extLst>
      <p:ext uri="{BB962C8B-B14F-4D97-AF65-F5344CB8AC3E}">
        <p14:creationId xmlns:p14="http://schemas.microsoft.com/office/powerpoint/2010/main" val="21661146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MAS Referrals</a:t>
            </a:r>
            <a:endParaRPr lang="en-GB" dirty="0"/>
          </a:p>
        </p:txBody>
      </p:sp>
      <p:sp>
        <p:nvSpPr>
          <p:cNvPr id="3" name="Content Placeholder 2"/>
          <p:cNvSpPr>
            <a:spLocks noGrp="1"/>
          </p:cNvSpPr>
          <p:nvPr>
            <p:ph idx="1"/>
          </p:nvPr>
        </p:nvSpPr>
        <p:spPr/>
        <p:txBody>
          <a:bodyPr>
            <a:normAutofit lnSpcReduction="10000"/>
          </a:bodyPr>
          <a:lstStyle/>
          <a:p>
            <a:r>
              <a:rPr lang="en-GB" dirty="0" smtClean="0"/>
              <a:t>Inform patient /carer of  the referral</a:t>
            </a:r>
          </a:p>
          <a:p>
            <a:r>
              <a:rPr lang="en-GB" dirty="0" smtClean="0"/>
              <a:t>Provide clear informant contact details</a:t>
            </a:r>
          </a:p>
          <a:p>
            <a:r>
              <a:rPr lang="en-GB" dirty="0" smtClean="0"/>
              <a:t>State main problem and duration of  decline</a:t>
            </a:r>
          </a:p>
          <a:p>
            <a:r>
              <a:rPr lang="en-GB" dirty="0"/>
              <a:t>E</a:t>
            </a:r>
            <a:r>
              <a:rPr lang="en-GB" dirty="0" smtClean="0"/>
              <a:t>nclose computerised medical history</a:t>
            </a:r>
          </a:p>
          <a:p>
            <a:r>
              <a:rPr lang="en-GB" dirty="0"/>
              <a:t>E</a:t>
            </a:r>
            <a:r>
              <a:rPr lang="en-GB" dirty="0" smtClean="0"/>
              <a:t>nclose details of current medication</a:t>
            </a:r>
          </a:p>
          <a:p>
            <a:r>
              <a:rPr lang="en-GB" dirty="0"/>
              <a:t>E</a:t>
            </a:r>
            <a:r>
              <a:rPr lang="en-GB" dirty="0" smtClean="0"/>
              <a:t>nclose recent blood results</a:t>
            </a:r>
          </a:p>
          <a:p>
            <a:r>
              <a:rPr lang="en-GB" dirty="0" smtClean="0"/>
              <a:t>Tell us if an interpreter is needed</a:t>
            </a:r>
            <a:endParaRPr lang="en-GB" dirty="0"/>
          </a:p>
        </p:txBody>
      </p:sp>
    </p:spTree>
    <p:extLst>
      <p:ext uri="{BB962C8B-B14F-4D97-AF65-F5344CB8AC3E}">
        <p14:creationId xmlns:p14="http://schemas.microsoft.com/office/powerpoint/2010/main" val="18700621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Potential Benefits of MAS Referral </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Timely accurate diagnosis</a:t>
            </a:r>
          </a:p>
          <a:p>
            <a:r>
              <a:rPr lang="en-GB" dirty="0" smtClean="0"/>
              <a:t>Useful information on prognosis</a:t>
            </a:r>
          </a:p>
          <a:p>
            <a:r>
              <a:rPr lang="en-GB" dirty="0" smtClean="0"/>
              <a:t>Functional assessment including safety and RDAC</a:t>
            </a:r>
          </a:p>
          <a:p>
            <a:r>
              <a:rPr lang="en-GB" dirty="0" smtClean="0"/>
              <a:t>Reversal of remediable causes</a:t>
            </a:r>
          </a:p>
          <a:p>
            <a:r>
              <a:rPr lang="en-GB" dirty="0" smtClean="0"/>
              <a:t>Treatment with anti-dementia drugs</a:t>
            </a:r>
          </a:p>
          <a:p>
            <a:r>
              <a:rPr lang="en-GB" dirty="0" smtClean="0"/>
              <a:t>Access to clinical genetics</a:t>
            </a:r>
          </a:p>
          <a:p>
            <a:r>
              <a:rPr lang="en-GB" dirty="0" smtClean="0"/>
              <a:t>Treatment with appropriate non-pharmacological therapies</a:t>
            </a:r>
          </a:p>
          <a:p>
            <a:r>
              <a:rPr lang="en-GB" dirty="0" smtClean="0"/>
              <a:t>Participation in clinical trials</a:t>
            </a:r>
          </a:p>
          <a:p>
            <a:r>
              <a:rPr lang="en-GB" dirty="0" smtClean="0"/>
              <a:t>Information on affairs management</a:t>
            </a:r>
          </a:p>
          <a:p>
            <a:r>
              <a:rPr lang="en-GB" dirty="0" smtClean="0"/>
              <a:t>Access to support services and benefits</a:t>
            </a:r>
          </a:p>
          <a:p>
            <a:r>
              <a:rPr lang="en-GB" dirty="0" smtClean="0"/>
              <a:t>Dementia Advisors</a:t>
            </a:r>
          </a:p>
          <a:p>
            <a:r>
              <a:rPr lang="en-GB" dirty="0" smtClean="0"/>
              <a:t>Admiral Nurses </a:t>
            </a:r>
          </a:p>
          <a:p>
            <a:endParaRPr lang="en-GB" dirty="0"/>
          </a:p>
        </p:txBody>
      </p:sp>
    </p:spTree>
    <p:extLst>
      <p:ext uri="{BB962C8B-B14F-4D97-AF65-F5344CB8AC3E}">
        <p14:creationId xmlns:p14="http://schemas.microsoft.com/office/powerpoint/2010/main" val="29465347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Remember</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Diagnosing dementia is easy</a:t>
            </a:r>
          </a:p>
          <a:p>
            <a:r>
              <a:rPr lang="en-GB" dirty="0" smtClean="0"/>
              <a:t>Just </a:t>
            </a:r>
            <a:r>
              <a:rPr lang="en-GB" dirty="0"/>
              <a:t>4</a:t>
            </a:r>
            <a:r>
              <a:rPr lang="en-GB" dirty="0" smtClean="0"/>
              <a:t> questions to answer!</a:t>
            </a:r>
          </a:p>
          <a:p>
            <a:pPr marL="971550" lvl="1" indent="-514350">
              <a:buFont typeface="+mj-lt"/>
              <a:buAutoNum type="arabicPeriod"/>
            </a:pPr>
            <a:r>
              <a:rPr lang="en-GB" dirty="0" smtClean="0"/>
              <a:t>Has there been a decline in some aspect of higher brain functioning?</a:t>
            </a:r>
          </a:p>
          <a:p>
            <a:pPr marL="971550" lvl="1" indent="-514350">
              <a:buFont typeface="+mj-lt"/>
              <a:buAutoNum type="arabicPeriod"/>
            </a:pPr>
            <a:r>
              <a:rPr lang="en-GB" dirty="0" smtClean="0"/>
              <a:t>Has there been a decline in functionality?</a:t>
            </a:r>
          </a:p>
          <a:p>
            <a:pPr marL="971550" lvl="1" indent="-514350">
              <a:buFont typeface="+mj-lt"/>
              <a:buAutoNum type="arabicPeriod"/>
            </a:pPr>
            <a:r>
              <a:rPr lang="en-GB" dirty="0" smtClean="0"/>
              <a:t>Is this most likely due to brain disease?</a:t>
            </a:r>
          </a:p>
          <a:p>
            <a:pPr marL="971550" lvl="1" indent="-514350">
              <a:buFont typeface="+mj-lt"/>
              <a:buAutoNum type="arabicPeriod"/>
            </a:pPr>
            <a:r>
              <a:rPr lang="en-GB" dirty="0" smtClean="0"/>
              <a:t>What is the likely nature of brain disease?</a:t>
            </a:r>
          </a:p>
          <a:p>
            <a:r>
              <a:rPr lang="en-GB" dirty="0" smtClean="0"/>
              <a:t>Simple case -  GP diagnosis</a:t>
            </a:r>
          </a:p>
          <a:p>
            <a:r>
              <a:rPr lang="en-GB" dirty="0" smtClean="0"/>
              <a:t>Complex case – specialist diagnosis</a:t>
            </a:r>
          </a:p>
          <a:p>
            <a:endParaRPr lang="en-GB" dirty="0"/>
          </a:p>
        </p:txBody>
      </p:sp>
    </p:spTree>
    <p:extLst>
      <p:ext uri="{BB962C8B-B14F-4D97-AF65-F5344CB8AC3E}">
        <p14:creationId xmlns:p14="http://schemas.microsoft.com/office/powerpoint/2010/main" val="27675957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Appendix</a:t>
            </a:r>
            <a:endParaRPr lang="en-GB" dirty="0"/>
          </a:p>
        </p:txBody>
      </p:sp>
      <p:sp>
        <p:nvSpPr>
          <p:cNvPr id="4" name="Subtitle 3"/>
          <p:cNvSpPr>
            <a:spLocks noGrp="1"/>
          </p:cNvSpPr>
          <p:nvPr>
            <p:ph type="subTitle" idx="1"/>
          </p:nvPr>
        </p:nvSpPr>
        <p:spPr/>
        <p:txBody>
          <a:bodyPr/>
          <a:lstStyle/>
          <a:p>
            <a:r>
              <a:rPr lang="en-GB" dirty="0" smtClean="0"/>
              <a:t>Brief Cognitive Tests</a:t>
            </a:r>
            <a:endParaRPr lang="en-GB" dirty="0"/>
          </a:p>
        </p:txBody>
      </p:sp>
    </p:spTree>
    <p:extLst>
      <p:ext uri="{BB962C8B-B14F-4D97-AF65-F5344CB8AC3E}">
        <p14:creationId xmlns:p14="http://schemas.microsoft.com/office/powerpoint/2010/main" val="5799516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Brief Cognitive Tests</a:t>
            </a:r>
            <a:endParaRPr lang="en-GB" dirty="0"/>
          </a:p>
        </p:txBody>
      </p:sp>
      <p:sp>
        <p:nvSpPr>
          <p:cNvPr id="3" name="Content Placeholder 2"/>
          <p:cNvSpPr>
            <a:spLocks noGrp="1"/>
          </p:cNvSpPr>
          <p:nvPr>
            <p:ph idx="1"/>
          </p:nvPr>
        </p:nvSpPr>
        <p:spPr/>
        <p:txBody>
          <a:bodyPr/>
          <a:lstStyle/>
          <a:p>
            <a:r>
              <a:rPr lang="en-GB" dirty="0" smtClean="0"/>
              <a:t>Assess a limited range of functions</a:t>
            </a:r>
          </a:p>
          <a:p>
            <a:r>
              <a:rPr lang="en-GB" dirty="0" smtClean="0"/>
              <a:t>Quick to administer</a:t>
            </a:r>
          </a:p>
          <a:p>
            <a:r>
              <a:rPr lang="en-GB" dirty="0" smtClean="0"/>
              <a:t>Compare performance to Mr or Mrs ‘Average’</a:t>
            </a:r>
          </a:p>
          <a:p>
            <a:r>
              <a:rPr lang="en-GB" dirty="0" smtClean="0"/>
              <a:t>Cut offs  are available</a:t>
            </a:r>
          </a:p>
          <a:p>
            <a:r>
              <a:rPr lang="en-GB" dirty="0" smtClean="0"/>
              <a:t>They are not ‘Dementia Tests’ and should simply be used to confirm cognitive impairment</a:t>
            </a:r>
          </a:p>
          <a:p>
            <a:r>
              <a:rPr lang="en-GB" dirty="0" smtClean="0"/>
              <a:t>Do not use them as screening tests</a:t>
            </a:r>
          </a:p>
        </p:txBody>
      </p:sp>
    </p:spTree>
    <p:extLst>
      <p:ext uri="{BB962C8B-B14F-4D97-AF65-F5344CB8AC3E}">
        <p14:creationId xmlns:p14="http://schemas.microsoft.com/office/powerpoint/2010/main" val="22735567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Process Summary</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Determine whether there is a history of cognitive decline</a:t>
            </a:r>
          </a:p>
          <a:p>
            <a:r>
              <a:rPr lang="en-GB" dirty="0"/>
              <a:t>Determine whether there is a </a:t>
            </a:r>
            <a:r>
              <a:rPr lang="en-GB" dirty="0" smtClean="0"/>
              <a:t>history of functional decline</a:t>
            </a:r>
          </a:p>
          <a:p>
            <a:r>
              <a:rPr lang="en-GB" dirty="0"/>
              <a:t>Determine whether </a:t>
            </a:r>
            <a:r>
              <a:rPr lang="en-GB" dirty="0" smtClean="0"/>
              <a:t>there are any atypical dementia features</a:t>
            </a:r>
          </a:p>
          <a:p>
            <a:r>
              <a:rPr lang="en-GB" dirty="0" smtClean="0"/>
              <a:t>Exclude mimic conditions</a:t>
            </a:r>
          </a:p>
          <a:p>
            <a:r>
              <a:rPr lang="en-GB" dirty="0" smtClean="0"/>
              <a:t>Confirm cognitive impairment</a:t>
            </a:r>
          </a:p>
          <a:p>
            <a:r>
              <a:rPr lang="en-GB" dirty="0" smtClean="0"/>
              <a:t>Diagnose or refer for diagnosis</a:t>
            </a:r>
            <a:endParaRPr lang="en-GB" dirty="0"/>
          </a:p>
        </p:txBody>
      </p:sp>
    </p:spTree>
    <p:extLst>
      <p:ext uri="{BB962C8B-B14F-4D97-AF65-F5344CB8AC3E}">
        <p14:creationId xmlns:p14="http://schemas.microsoft.com/office/powerpoint/2010/main" val="11513404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Free to Use Cognitive Tests</a:t>
            </a:r>
            <a:endParaRPr lang="en-GB" dirty="0"/>
          </a:p>
        </p:txBody>
      </p:sp>
      <p:sp>
        <p:nvSpPr>
          <p:cNvPr id="3" name="Content Placeholder 2"/>
          <p:cNvSpPr>
            <a:spLocks noGrp="1"/>
          </p:cNvSpPr>
          <p:nvPr>
            <p:ph idx="1"/>
          </p:nvPr>
        </p:nvSpPr>
        <p:spPr/>
        <p:txBody>
          <a:bodyPr>
            <a:normAutofit/>
          </a:bodyPr>
          <a:lstStyle/>
          <a:p>
            <a:r>
              <a:rPr lang="en-GB" dirty="0" smtClean="0"/>
              <a:t>6CIT </a:t>
            </a:r>
            <a:r>
              <a:rPr lang="en-GB" sz="1900" dirty="0" smtClean="0"/>
              <a:t>(www.patient.co.uk/doctor/six-item-cognitive-impairment-test-6cit)</a:t>
            </a:r>
          </a:p>
          <a:p>
            <a:r>
              <a:rPr lang="en-GB" dirty="0" smtClean="0"/>
              <a:t>Mini-Cog</a:t>
            </a:r>
            <a:r>
              <a:rPr lang="en-GB" sz="2000" dirty="0" smtClean="0"/>
              <a:t> (http</a:t>
            </a:r>
            <a:r>
              <a:rPr lang="en-GB" sz="2000" dirty="0"/>
              <a:t>://</a:t>
            </a:r>
            <a:r>
              <a:rPr lang="en-GB" sz="2000" dirty="0" smtClean="0"/>
              <a:t>geriatrics.uthscsa.edu/tools/MINICog.pdf)</a:t>
            </a:r>
            <a:endParaRPr lang="en-GB" sz="1900" dirty="0" smtClean="0"/>
          </a:p>
          <a:p>
            <a:r>
              <a:rPr lang="en-GB" dirty="0" smtClean="0"/>
              <a:t>GPCOG </a:t>
            </a:r>
            <a:r>
              <a:rPr lang="en-GB" sz="1800" dirty="0" smtClean="0"/>
              <a:t>(www.gpcog.com.au)</a:t>
            </a:r>
          </a:p>
          <a:p>
            <a:r>
              <a:rPr lang="en-GB" dirty="0" smtClean="0"/>
              <a:t>MOCA </a:t>
            </a:r>
            <a:r>
              <a:rPr lang="en-GB" sz="1800" dirty="0" smtClean="0"/>
              <a:t>(www.mocatest.org)</a:t>
            </a:r>
          </a:p>
          <a:p>
            <a:r>
              <a:rPr lang="en-GB" dirty="0" smtClean="0"/>
              <a:t>M-ACE </a:t>
            </a:r>
            <a:r>
              <a:rPr lang="en-GB" sz="1800" dirty="0" smtClean="0"/>
              <a:t>(www.neura.edu.au/frontier/research/test-downloads/)</a:t>
            </a:r>
            <a:endParaRPr lang="en-GB" sz="1800" dirty="0"/>
          </a:p>
          <a:p>
            <a:r>
              <a:rPr lang="en-GB" dirty="0" smtClean="0"/>
              <a:t>AMT </a:t>
            </a:r>
            <a:r>
              <a:rPr lang="en-GB" sz="1800" dirty="0" smtClean="0"/>
              <a:t>(</a:t>
            </a:r>
            <a:r>
              <a:rPr lang="en-GB" sz="1800" dirty="0"/>
              <a:t>www.patient.co.uk/doctor/Abbreviated-Mental-Test-(AMT).</a:t>
            </a:r>
            <a:r>
              <a:rPr lang="en-GB" sz="1800" dirty="0" smtClean="0"/>
              <a:t>htm)</a:t>
            </a:r>
          </a:p>
          <a:p>
            <a:endParaRPr lang="en-GB" sz="1800" dirty="0"/>
          </a:p>
        </p:txBody>
      </p:sp>
    </p:spTree>
    <p:extLst>
      <p:ext uri="{BB962C8B-B14F-4D97-AF65-F5344CB8AC3E}">
        <p14:creationId xmlns:p14="http://schemas.microsoft.com/office/powerpoint/2010/main" val="4212137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Which  Test to Use?</a:t>
            </a:r>
            <a:endParaRPr lang="en-GB" dirty="0"/>
          </a:p>
        </p:txBody>
      </p:sp>
      <p:sp>
        <p:nvSpPr>
          <p:cNvPr id="4" name="Content Placeholder 3"/>
          <p:cNvSpPr>
            <a:spLocks noGrp="1"/>
          </p:cNvSpPr>
          <p:nvPr>
            <p:ph sz="half" idx="1"/>
          </p:nvPr>
        </p:nvSpPr>
        <p:spPr/>
        <p:txBody>
          <a:bodyPr>
            <a:normAutofit fontScale="92500" lnSpcReduction="20000"/>
          </a:bodyPr>
          <a:lstStyle/>
          <a:p>
            <a:r>
              <a:rPr lang="en-GB" dirty="0" smtClean="0"/>
              <a:t>General purpose</a:t>
            </a:r>
          </a:p>
          <a:p>
            <a:endParaRPr lang="en-GB" dirty="0" smtClean="0"/>
          </a:p>
          <a:p>
            <a:r>
              <a:rPr lang="en-GB" dirty="0" smtClean="0"/>
              <a:t>High IQ,  Atypical presentation</a:t>
            </a:r>
          </a:p>
          <a:p>
            <a:endParaRPr lang="en-GB" dirty="0" smtClean="0"/>
          </a:p>
          <a:p>
            <a:r>
              <a:rPr lang="en-GB" dirty="0" smtClean="0"/>
              <a:t>More severely  impaired, Nursing home</a:t>
            </a:r>
          </a:p>
          <a:p>
            <a:endParaRPr lang="en-GB" dirty="0"/>
          </a:p>
          <a:p>
            <a:r>
              <a:rPr lang="en-GB" dirty="0" smtClean="0"/>
              <a:t>Visually impaired</a:t>
            </a:r>
            <a:endParaRPr lang="en-GB" dirty="0"/>
          </a:p>
        </p:txBody>
      </p:sp>
      <p:sp>
        <p:nvSpPr>
          <p:cNvPr id="5" name="Content Placeholder 4"/>
          <p:cNvSpPr>
            <a:spLocks noGrp="1"/>
          </p:cNvSpPr>
          <p:nvPr>
            <p:ph sz="half" idx="2"/>
          </p:nvPr>
        </p:nvSpPr>
        <p:spPr/>
        <p:txBody>
          <a:bodyPr>
            <a:normAutofit fontScale="92500" lnSpcReduction="20000"/>
          </a:bodyPr>
          <a:lstStyle/>
          <a:p>
            <a:pPr>
              <a:buFont typeface="Wingdings" pitchFamily="2" charset="2"/>
              <a:buChar char="Ø"/>
            </a:pPr>
            <a:r>
              <a:rPr lang="en-GB" dirty="0" smtClean="0"/>
              <a:t>6CIT, Mini-Cog, GP-Cog</a:t>
            </a:r>
          </a:p>
          <a:p>
            <a:pPr>
              <a:buFont typeface="Wingdings" pitchFamily="2" charset="2"/>
              <a:buChar char="Ø"/>
            </a:pPr>
            <a:endParaRPr lang="en-GB" dirty="0" smtClean="0"/>
          </a:p>
          <a:p>
            <a:pPr>
              <a:buFont typeface="Wingdings" pitchFamily="2" charset="2"/>
              <a:buChar char="Ø"/>
            </a:pPr>
            <a:r>
              <a:rPr lang="en-GB" dirty="0" smtClean="0"/>
              <a:t>MOCA, M-ACE</a:t>
            </a:r>
          </a:p>
          <a:p>
            <a:pPr>
              <a:buFont typeface="Wingdings" pitchFamily="2" charset="2"/>
              <a:buChar char="Ø"/>
            </a:pPr>
            <a:endParaRPr lang="en-GB" dirty="0"/>
          </a:p>
          <a:p>
            <a:pPr>
              <a:buFont typeface="Wingdings" pitchFamily="2" charset="2"/>
              <a:buChar char="Ø"/>
            </a:pPr>
            <a:endParaRPr lang="en-GB" dirty="0" smtClean="0"/>
          </a:p>
          <a:p>
            <a:pPr>
              <a:buFont typeface="Wingdings" pitchFamily="2" charset="2"/>
              <a:buChar char="Ø"/>
            </a:pPr>
            <a:r>
              <a:rPr lang="en-GB" dirty="0" smtClean="0"/>
              <a:t>AMT</a:t>
            </a:r>
          </a:p>
          <a:p>
            <a:pPr>
              <a:buFont typeface="Wingdings" pitchFamily="2" charset="2"/>
              <a:buChar char="Ø"/>
            </a:pPr>
            <a:endParaRPr lang="en-GB" dirty="0"/>
          </a:p>
          <a:p>
            <a:pPr>
              <a:buFont typeface="Wingdings" pitchFamily="2" charset="2"/>
              <a:buChar char="Ø"/>
            </a:pPr>
            <a:endParaRPr lang="en-GB" dirty="0" smtClean="0"/>
          </a:p>
          <a:p>
            <a:pPr>
              <a:buFont typeface="Wingdings" pitchFamily="2" charset="2"/>
              <a:buChar char="Ø"/>
            </a:pPr>
            <a:r>
              <a:rPr lang="en-GB" dirty="0" smtClean="0"/>
              <a:t>6CIT, AMT</a:t>
            </a:r>
            <a:endParaRPr lang="en-GB" dirty="0"/>
          </a:p>
        </p:txBody>
      </p:sp>
    </p:spTree>
    <p:extLst>
      <p:ext uri="{BB962C8B-B14F-4D97-AF65-F5344CB8AC3E}">
        <p14:creationId xmlns:p14="http://schemas.microsoft.com/office/powerpoint/2010/main" val="8888724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DIY Testing</a:t>
            </a:r>
            <a:endParaRPr lang="en-GB" dirty="0"/>
          </a:p>
        </p:txBody>
      </p:sp>
      <p:sp>
        <p:nvSpPr>
          <p:cNvPr id="6" name="Content Placeholder 5"/>
          <p:cNvSpPr>
            <a:spLocks noGrp="1"/>
          </p:cNvSpPr>
          <p:nvPr>
            <p:ph idx="1"/>
          </p:nvPr>
        </p:nvSpPr>
        <p:spPr/>
        <p:txBody>
          <a:bodyPr/>
          <a:lstStyle/>
          <a:p>
            <a:r>
              <a:rPr lang="en-GB" dirty="0" smtClean="0"/>
              <a:t>Put 3-5 common objects on your desk</a:t>
            </a:r>
          </a:p>
          <a:p>
            <a:r>
              <a:rPr lang="en-GB" dirty="0" smtClean="0"/>
              <a:t>Ask patient to name and remember them</a:t>
            </a:r>
          </a:p>
          <a:p>
            <a:r>
              <a:rPr lang="en-GB" dirty="0" smtClean="0"/>
              <a:t>Put them out of sight</a:t>
            </a:r>
          </a:p>
          <a:p>
            <a:r>
              <a:rPr lang="en-GB" dirty="0" smtClean="0"/>
              <a:t>Ask patient to draw large clock face, put all the numbers in and set hands to 10 past 5</a:t>
            </a:r>
          </a:p>
          <a:p>
            <a:r>
              <a:rPr lang="en-GB" dirty="0" smtClean="0"/>
              <a:t>Ask patient to recall the objects</a:t>
            </a:r>
          </a:p>
          <a:p>
            <a:r>
              <a:rPr lang="en-GB" dirty="0" smtClean="0"/>
              <a:t>Make your own judgement on whether normal for  patient’s background</a:t>
            </a:r>
            <a:endParaRPr lang="en-GB" dirty="0"/>
          </a:p>
        </p:txBody>
      </p:sp>
    </p:spTree>
    <p:extLst>
      <p:ext uri="{BB962C8B-B14F-4D97-AF65-F5344CB8AC3E}">
        <p14:creationId xmlns:p14="http://schemas.microsoft.com/office/powerpoint/2010/main" val="41080456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Geriatric Depression Scale (GDS)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32312839"/>
              </p:ext>
            </p:extLst>
          </p:nvPr>
        </p:nvGraphicFramePr>
        <p:xfrm>
          <a:off x="457200" y="1916113"/>
          <a:ext cx="8229600" cy="3845560"/>
        </p:xfrm>
        <a:graphic>
          <a:graphicData uri="http://schemas.openxmlformats.org/drawingml/2006/table">
            <a:tbl>
              <a:tblPr firstRow="1" bandRow="1">
                <a:tableStyleId>{5C22544A-7EE6-4342-B048-85BDC9FD1C3A}</a:tableStyleId>
              </a:tblPr>
              <a:tblGrid>
                <a:gridCol w="4114800"/>
                <a:gridCol w="1008112"/>
                <a:gridCol w="1049288"/>
                <a:gridCol w="2057400"/>
              </a:tblGrid>
              <a:tr h="370840">
                <a:tc>
                  <a:txBody>
                    <a:bodyPr/>
                    <a:lstStyle/>
                    <a:p>
                      <a:r>
                        <a:rPr lang="en-GB" dirty="0" smtClean="0"/>
                        <a:t>Question</a:t>
                      </a:r>
                      <a:endParaRPr lang="en-GB" dirty="0"/>
                    </a:p>
                  </a:txBody>
                  <a:tcPr/>
                </a:tc>
                <a:tc>
                  <a:txBody>
                    <a:bodyPr/>
                    <a:lstStyle/>
                    <a:p>
                      <a:r>
                        <a:rPr lang="en-GB" dirty="0" smtClean="0"/>
                        <a:t>Yes</a:t>
                      </a:r>
                      <a:endParaRPr lang="en-GB" dirty="0"/>
                    </a:p>
                  </a:txBody>
                  <a:tcPr/>
                </a:tc>
                <a:tc>
                  <a:txBody>
                    <a:bodyPr/>
                    <a:lstStyle/>
                    <a:p>
                      <a:r>
                        <a:rPr lang="en-GB" dirty="0" smtClean="0"/>
                        <a:t>No</a:t>
                      </a:r>
                      <a:endParaRPr lang="en-GB" dirty="0"/>
                    </a:p>
                  </a:txBody>
                  <a:tcPr/>
                </a:tc>
                <a:tc>
                  <a:txBody>
                    <a:bodyPr/>
                    <a:lstStyle/>
                    <a:p>
                      <a:r>
                        <a:rPr lang="en-GB" dirty="0" smtClean="0"/>
                        <a:t>Score</a:t>
                      </a:r>
                      <a:endParaRPr lang="en-GB"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baseline="0" dirty="0" smtClean="0">
                          <a:solidFill>
                            <a:schemeClr val="dk1"/>
                          </a:solidFill>
                          <a:latin typeface="+mn-lt"/>
                          <a:ea typeface="+mn-ea"/>
                          <a:cs typeface="+mn-cs"/>
                        </a:rPr>
                        <a:t>Are you basically satisfied with your life? </a:t>
                      </a:r>
                    </a:p>
                    <a:p>
                      <a:endParaRPr lang="en-GB" dirty="0"/>
                    </a:p>
                  </a:txBody>
                  <a:tcPr/>
                </a:tc>
                <a:tc>
                  <a:txBody>
                    <a:bodyPr/>
                    <a:lstStyle/>
                    <a:p>
                      <a:r>
                        <a:rPr lang="en-GB" dirty="0" smtClean="0"/>
                        <a:t>0</a:t>
                      </a:r>
                      <a:endParaRPr lang="en-GB" dirty="0"/>
                    </a:p>
                  </a:txBody>
                  <a:tcPr/>
                </a:tc>
                <a:tc>
                  <a:txBody>
                    <a:bodyPr/>
                    <a:lstStyle/>
                    <a:p>
                      <a:r>
                        <a:rPr lang="en-GB" dirty="0" smtClean="0"/>
                        <a:t>1</a:t>
                      </a:r>
                      <a:endParaRPr lang="en-GB" dirty="0"/>
                    </a:p>
                  </a:txBody>
                  <a:tcPr/>
                </a:tc>
                <a:tc>
                  <a:txBody>
                    <a:bodyPr/>
                    <a:lstStyle/>
                    <a:p>
                      <a:endParaRPr lang="en-GB"/>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baseline="0" dirty="0" smtClean="0">
                          <a:solidFill>
                            <a:schemeClr val="dk1"/>
                          </a:solidFill>
                          <a:latin typeface="+mn-lt"/>
                          <a:ea typeface="+mn-ea"/>
                          <a:cs typeface="+mn-cs"/>
                        </a:rPr>
                        <a:t>Do you feel that your life is empty?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txBody>
                  <a:tcPr/>
                </a:tc>
                <a:tc>
                  <a:txBody>
                    <a:bodyPr/>
                    <a:lstStyle/>
                    <a:p>
                      <a:r>
                        <a:rPr lang="en-GB" dirty="0" smtClean="0"/>
                        <a:t>1</a:t>
                      </a:r>
                      <a:endParaRPr lang="en-GB" dirty="0"/>
                    </a:p>
                  </a:txBody>
                  <a:tcPr/>
                </a:tc>
                <a:tc>
                  <a:txBody>
                    <a:bodyPr/>
                    <a:lstStyle/>
                    <a:p>
                      <a:r>
                        <a:rPr lang="en-GB" dirty="0" smtClean="0"/>
                        <a:t>0</a:t>
                      </a:r>
                      <a:endParaRPr lang="en-GB" dirty="0"/>
                    </a:p>
                  </a:txBody>
                  <a:tcPr/>
                </a:tc>
                <a:tc>
                  <a:txBody>
                    <a:bodyPr/>
                    <a:lstStyle/>
                    <a:p>
                      <a:endParaRPr lang="en-GB"/>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baseline="0" dirty="0" smtClean="0">
                          <a:solidFill>
                            <a:schemeClr val="dk1"/>
                          </a:solidFill>
                          <a:latin typeface="+mn-lt"/>
                          <a:ea typeface="+mn-ea"/>
                          <a:cs typeface="+mn-cs"/>
                        </a:rPr>
                        <a:t>Are you afraid that something bad is going to happen to you? 	</a:t>
                      </a:r>
                      <a:endParaRPr lang="en-GB" dirty="0"/>
                    </a:p>
                  </a:txBody>
                  <a:tcPr/>
                </a:tc>
                <a:tc>
                  <a:txBody>
                    <a:bodyPr/>
                    <a:lstStyle/>
                    <a:p>
                      <a:r>
                        <a:rPr lang="en-GB" dirty="0" smtClean="0"/>
                        <a:t>1</a:t>
                      </a:r>
                      <a:endParaRPr lang="en-GB" dirty="0"/>
                    </a:p>
                  </a:txBody>
                  <a:tcPr/>
                </a:tc>
                <a:tc>
                  <a:txBody>
                    <a:bodyPr/>
                    <a:lstStyle/>
                    <a:p>
                      <a:r>
                        <a:rPr lang="en-GB" dirty="0" smtClean="0"/>
                        <a:t>0</a:t>
                      </a:r>
                      <a:endParaRPr lang="en-GB" dirty="0"/>
                    </a:p>
                  </a:txBody>
                  <a:tcPr/>
                </a:tc>
                <a:tc>
                  <a:txBody>
                    <a:bodyPr/>
                    <a:lstStyle/>
                    <a:p>
                      <a:endParaRPr lang="en-GB"/>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baseline="0" dirty="0" smtClean="0">
                          <a:solidFill>
                            <a:schemeClr val="dk1"/>
                          </a:solidFill>
                          <a:latin typeface="+mn-lt"/>
                          <a:ea typeface="+mn-ea"/>
                          <a:cs typeface="+mn-cs"/>
                        </a:rPr>
                        <a:t>Do you feel happy most of the time? </a:t>
                      </a:r>
                    </a:p>
                    <a:p>
                      <a:pPr marL="0" marR="0" indent="0" algn="l" defTabSz="914400" rtl="0" eaLnBrk="1" fontAlgn="auto" latinLnBrk="0" hangingPunct="1">
                        <a:lnSpc>
                          <a:spcPct val="100000"/>
                        </a:lnSpc>
                        <a:spcBef>
                          <a:spcPts val="0"/>
                        </a:spcBef>
                        <a:spcAft>
                          <a:spcPts val="0"/>
                        </a:spcAft>
                        <a:buClrTx/>
                        <a:buSzTx/>
                        <a:buFontTx/>
                        <a:buNone/>
                        <a:tabLst/>
                        <a:defRPr/>
                      </a:pPr>
                      <a:r>
                        <a:rPr lang="en-GB" sz="1800" b="0" i="0" u="none" strike="noStrike" kern="1200" baseline="0" dirty="0" smtClean="0">
                          <a:solidFill>
                            <a:schemeClr val="dk1"/>
                          </a:solidFill>
                          <a:latin typeface="+mn-lt"/>
                          <a:ea typeface="+mn-ea"/>
                          <a:cs typeface="+mn-cs"/>
                        </a:rPr>
                        <a:t>	</a:t>
                      </a:r>
                      <a:endParaRPr lang="en-GB" dirty="0"/>
                    </a:p>
                  </a:txBody>
                  <a:tcPr/>
                </a:tc>
                <a:tc>
                  <a:txBody>
                    <a:bodyPr/>
                    <a:lstStyle/>
                    <a:p>
                      <a:r>
                        <a:rPr lang="en-GB" dirty="0" smtClean="0"/>
                        <a:t>0</a:t>
                      </a:r>
                      <a:endParaRPr lang="en-GB" dirty="0"/>
                    </a:p>
                  </a:txBody>
                  <a:tcPr/>
                </a:tc>
                <a:tc>
                  <a:txBody>
                    <a:bodyPr/>
                    <a:lstStyle/>
                    <a:p>
                      <a:r>
                        <a:rPr lang="en-GB" dirty="0" smtClean="0"/>
                        <a:t>1</a:t>
                      </a:r>
                      <a:endParaRPr lang="en-GB" dirty="0"/>
                    </a:p>
                  </a:txBody>
                  <a:tcPr/>
                </a:tc>
                <a:tc>
                  <a:txBody>
                    <a:bodyPr/>
                    <a:lstStyle/>
                    <a:p>
                      <a:endParaRPr lang="en-GB"/>
                    </a:p>
                  </a:txBody>
                  <a:tcPr/>
                </a:tc>
              </a:tr>
              <a:tr h="370840">
                <a:tc>
                  <a:txBody>
                    <a:bodyPr/>
                    <a:lstStyle/>
                    <a:p>
                      <a:r>
                        <a:rPr lang="en-GB" dirty="0" smtClean="0"/>
                        <a:t>Total</a:t>
                      </a:r>
                      <a:endParaRPr lang="en-GB" dirty="0"/>
                    </a:p>
                  </a:txBody>
                  <a:tcPr/>
                </a:tc>
                <a:tc>
                  <a:txBody>
                    <a:bodyPr/>
                    <a:lstStyle/>
                    <a:p>
                      <a:endParaRPr lang="en-GB"/>
                    </a:p>
                  </a:txBody>
                  <a:tcPr/>
                </a:tc>
                <a:tc>
                  <a:txBody>
                    <a:bodyPr/>
                    <a:lstStyle/>
                    <a:p>
                      <a:endParaRPr lang="en-GB"/>
                    </a:p>
                  </a:txBody>
                  <a:tcPr/>
                </a:tc>
                <a:tc>
                  <a:txBody>
                    <a:bodyPr/>
                    <a:lstStyle/>
                    <a:p>
                      <a:pPr marL="0" indent="0">
                        <a:buFont typeface="Wingdings"/>
                        <a:buNone/>
                      </a:pPr>
                      <a:endParaRPr lang="en-GB" dirty="0" smtClean="0"/>
                    </a:p>
                    <a:p>
                      <a:pPr marL="0" indent="0">
                        <a:buFont typeface="Wingdings"/>
                        <a:buNone/>
                      </a:pPr>
                      <a:endParaRPr lang="en-GB" dirty="0" smtClean="0"/>
                    </a:p>
                    <a:p>
                      <a:pPr marL="0" indent="0">
                        <a:buFont typeface="Wingdings"/>
                        <a:buNone/>
                      </a:pPr>
                      <a:r>
                        <a:rPr lang="en-GB" dirty="0" smtClean="0"/>
                        <a:t>&gt; 1 = Depressed</a:t>
                      </a:r>
                      <a:endParaRPr lang="en-GB" dirty="0"/>
                    </a:p>
                  </a:txBody>
                  <a:tcPr/>
                </a:tc>
              </a:tr>
            </a:tbl>
          </a:graphicData>
        </a:graphic>
      </p:graphicFrame>
    </p:spTree>
    <p:extLst>
      <p:ext uri="{BB962C8B-B14F-4D97-AF65-F5344CB8AC3E}">
        <p14:creationId xmlns:p14="http://schemas.microsoft.com/office/powerpoint/2010/main" val="1754300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Dementia?</a:t>
            </a:r>
            <a:endParaRPr lang="en-GB" dirty="0"/>
          </a:p>
        </p:txBody>
      </p:sp>
      <p:sp>
        <p:nvSpPr>
          <p:cNvPr id="3" name="Content Placeholder 2"/>
          <p:cNvSpPr>
            <a:spLocks noGrp="1"/>
          </p:cNvSpPr>
          <p:nvPr>
            <p:ph idx="1"/>
          </p:nvPr>
        </p:nvSpPr>
        <p:spPr/>
        <p:txBody>
          <a:bodyPr/>
          <a:lstStyle/>
          <a:p>
            <a:r>
              <a:rPr lang="en-GB" dirty="0" smtClean="0"/>
              <a:t>Decline in multiple areas of higher brain function</a:t>
            </a:r>
          </a:p>
          <a:p>
            <a:r>
              <a:rPr lang="en-GB" dirty="0" smtClean="0"/>
              <a:t>Decline in functional independence</a:t>
            </a:r>
          </a:p>
          <a:p>
            <a:r>
              <a:rPr lang="en-GB" dirty="0" smtClean="0"/>
              <a:t>Due to physical brain disease </a:t>
            </a:r>
            <a:endParaRPr lang="en-GB" dirty="0"/>
          </a:p>
        </p:txBody>
      </p:sp>
    </p:spTree>
    <p:extLst>
      <p:ext uri="{BB962C8B-B14F-4D97-AF65-F5344CB8AC3E}">
        <p14:creationId xmlns:p14="http://schemas.microsoft.com/office/powerpoint/2010/main" val="22865023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Presentations</a:t>
            </a:r>
            <a:endParaRPr lang="en-GB" dirty="0"/>
          </a:p>
        </p:txBody>
      </p:sp>
      <p:sp>
        <p:nvSpPr>
          <p:cNvPr id="3" name="Content Placeholder 2"/>
          <p:cNvSpPr>
            <a:spLocks noGrp="1"/>
          </p:cNvSpPr>
          <p:nvPr>
            <p:ph idx="1"/>
          </p:nvPr>
        </p:nvSpPr>
        <p:spPr/>
        <p:txBody>
          <a:bodyPr>
            <a:normAutofit fontScale="92500"/>
          </a:bodyPr>
          <a:lstStyle/>
          <a:p>
            <a:r>
              <a:rPr lang="en-GB" dirty="0" smtClean="0"/>
              <a:t>Complaint of cognitive or functional decline from patient or informant</a:t>
            </a:r>
          </a:p>
          <a:p>
            <a:r>
              <a:rPr lang="en-GB" dirty="0" smtClean="0"/>
              <a:t>Difficulty giving a history, or overt cognitive impairment at interview</a:t>
            </a:r>
          </a:p>
          <a:p>
            <a:r>
              <a:rPr lang="en-GB" dirty="0" smtClean="0"/>
              <a:t>Report or evidence of behavioural change</a:t>
            </a:r>
          </a:p>
          <a:p>
            <a:r>
              <a:rPr lang="en-GB" dirty="0" smtClean="0"/>
              <a:t>Decline in appearance or loss of weight</a:t>
            </a:r>
          </a:p>
          <a:p>
            <a:r>
              <a:rPr lang="en-GB" dirty="0" smtClean="0"/>
              <a:t>New onset depression, anxiety or psychosis </a:t>
            </a:r>
          </a:p>
          <a:p>
            <a:r>
              <a:rPr lang="en-GB" dirty="0" smtClean="0"/>
              <a:t>Decline in illness self-management skills</a:t>
            </a:r>
          </a:p>
        </p:txBody>
      </p:sp>
    </p:spTree>
    <p:extLst>
      <p:ext uri="{BB962C8B-B14F-4D97-AF65-F5344CB8AC3E}">
        <p14:creationId xmlns:p14="http://schemas.microsoft.com/office/powerpoint/2010/main" val="1209779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Diagnosis is a Simple 4 Stage Process</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Determine whether there has been a decline in higher brain function</a:t>
            </a:r>
          </a:p>
          <a:p>
            <a:pPr marL="514350" indent="-514350">
              <a:buFont typeface="+mj-lt"/>
              <a:buAutoNum type="arabicPeriod"/>
            </a:pPr>
            <a:r>
              <a:rPr lang="en-GB" dirty="0" smtClean="0"/>
              <a:t>Determine whether there has been a decline in functional independence</a:t>
            </a:r>
          </a:p>
          <a:p>
            <a:pPr marL="514350" indent="-514350">
              <a:buFont typeface="+mj-lt"/>
              <a:buAutoNum type="arabicPeriod"/>
            </a:pPr>
            <a:r>
              <a:rPr lang="en-GB" dirty="0" smtClean="0"/>
              <a:t>Determine whether this is likely due to physical brain disease</a:t>
            </a:r>
          </a:p>
          <a:p>
            <a:pPr marL="514350" indent="-514350">
              <a:buFont typeface="+mj-lt"/>
              <a:buAutoNum type="arabicPeriod"/>
            </a:pPr>
            <a:r>
              <a:rPr lang="en-GB" dirty="0" smtClean="0"/>
              <a:t>Determine likely nature of brain disease</a:t>
            </a:r>
            <a:endParaRPr lang="en-GB" dirty="0"/>
          </a:p>
        </p:txBody>
      </p:sp>
    </p:spTree>
    <p:extLst>
      <p:ext uri="{BB962C8B-B14F-4D97-AF65-F5344CB8AC3E}">
        <p14:creationId xmlns:p14="http://schemas.microsoft.com/office/powerpoint/2010/main" val="4149790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Has There Been a Decline in Higher Brain Function?</a:t>
            </a:r>
          </a:p>
        </p:txBody>
      </p:sp>
      <p:sp>
        <p:nvSpPr>
          <p:cNvPr id="3" name="Content Placeholder 2"/>
          <p:cNvSpPr>
            <a:spLocks noGrp="1"/>
          </p:cNvSpPr>
          <p:nvPr>
            <p:ph idx="1"/>
          </p:nvPr>
        </p:nvSpPr>
        <p:spPr/>
        <p:txBody>
          <a:bodyPr/>
          <a:lstStyle/>
          <a:p>
            <a:r>
              <a:rPr lang="en-GB" dirty="0" smtClean="0"/>
              <a:t>Is there a history suggestive of decline in higher brain function?</a:t>
            </a:r>
          </a:p>
          <a:p>
            <a:r>
              <a:rPr lang="en-GB" dirty="0" smtClean="0"/>
              <a:t>This is usually a decline  in cognition but sometimes the change may be behavioural</a:t>
            </a:r>
          </a:p>
          <a:p>
            <a:r>
              <a:rPr lang="en-GB" dirty="0" smtClean="0"/>
              <a:t>The patient can often describe this</a:t>
            </a:r>
          </a:p>
          <a:p>
            <a:r>
              <a:rPr lang="en-GB" dirty="0" smtClean="0"/>
              <a:t>However it is always a good idea to confirm with an informant</a:t>
            </a:r>
            <a:endParaRPr lang="en-GB" dirty="0"/>
          </a:p>
        </p:txBody>
      </p:sp>
    </p:spTree>
    <p:extLst>
      <p:ext uri="{BB962C8B-B14F-4D97-AF65-F5344CB8AC3E}">
        <p14:creationId xmlns:p14="http://schemas.microsoft.com/office/powerpoint/2010/main" val="210579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Informant Questions for Cognitive Decline</a:t>
            </a:r>
            <a:endParaRPr lang="en-GB" dirty="0"/>
          </a:p>
        </p:txBody>
      </p:sp>
      <p:sp>
        <p:nvSpPr>
          <p:cNvPr id="3" name="Content Placeholder 2"/>
          <p:cNvSpPr>
            <a:spLocks noGrp="1"/>
          </p:cNvSpPr>
          <p:nvPr>
            <p:ph idx="1"/>
          </p:nvPr>
        </p:nvSpPr>
        <p:spPr/>
        <p:txBody>
          <a:bodyPr>
            <a:normAutofit fontScale="85000" lnSpcReduction="10000"/>
          </a:bodyPr>
          <a:lstStyle/>
          <a:p>
            <a:r>
              <a:rPr lang="en-GB" i="1" dirty="0" smtClean="0"/>
              <a:t>Does  (P) have a problem with their memory?</a:t>
            </a:r>
          </a:p>
          <a:p>
            <a:r>
              <a:rPr lang="en-GB" i="1" dirty="0" smtClean="0"/>
              <a:t>Does (P) ever have difficulty finding the right word?</a:t>
            </a:r>
          </a:p>
          <a:p>
            <a:r>
              <a:rPr lang="en-GB" i="1" dirty="0" smtClean="0"/>
              <a:t>Does (P) ever seem disorientated or confused?</a:t>
            </a:r>
          </a:p>
          <a:p>
            <a:r>
              <a:rPr lang="en-GB" i="1" dirty="0" smtClean="0"/>
              <a:t>How did the problem start?</a:t>
            </a:r>
          </a:p>
          <a:p>
            <a:r>
              <a:rPr lang="en-GB" i="1" dirty="0" smtClean="0"/>
              <a:t>How long has this been present?</a:t>
            </a:r>
          </a:p>
          <a:p>
            <a:r>
              <a:rPr lang="en-GB" i="1" dirty="0" smtClean="0"/>
              <a:t>Is it getting worse?</a:t>
            </a:r>
          </a:p>
          <a:p>
            <a:r>
              <a:rPr lang="en-GB" i="1" dirty="0" smtClean="0"/>
              <a:t>Are things getting slowly worse or are there more sudden changes?</a:t>
            </a:r>
          </a:p>
          <a:p>
            <a:pPr marL="0" indent="0">
              <a:buNone/>
            </a:pPr>
            <a:endParaRPr lang="en-GB" dirty="0"/>
          </a:p>
        </p:txBody>
      </p:sp>
    </p:spTree>
    <p:extLst>
      <p:ext uri="{BB962C8B-B14F-4D97-AF65-F5344CB8AC3E}">
        <p14:creationId xmlns:p14="http://schemas.microsoft.com/office/powerpoint/2010/main" val="947153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GB" dirty="0" smtClean="0"/>
              <a:t>Has There Been a Decline in Functional Independence?</a:t>
            </a:r>
            <a:endParaRPr lang="en-GB" dirty="0"/>
          </a:p>
        </p:txBody>
      </p:sp>
      <p:sp>
        <p:nvSpPr>
          <p:cNvPr id="8" name="Content Placeholder 7"/>
          <p:cNvSpPr>
            <a:spLocks noGrp="1"/>
          </p:cNvSpPr>
          <p:nvPr>
            <p:ph idx="1"/>
          </p:nvPr>
        </p:nvSpPr>
        <p:spPr/>
        <p:txBody>
          <a:bodyPr>
            <a:normAutofit lnSpcReduction="10000"/>
          </a:bodyPr>
          <a:lstStyle/>
          <a:p>
            <a:r>
              <a:rPr lang="en-GB" dirty="0" smtClean="0"/>
              <a:t>This is an essential requirement   for a dementia diagnosis </a:t>
            </a:r>
          </a:p>
          <a:p>
            <a:r>
              <a:rPr lang="en-GB" dirty="0" smtClean="0"/>
              <a:t>The information  is best obtained from an informant</a:t>
            </a:r>
          </a:p>
          <a:p>
            <a:r>
              <a:rPr lang="en-GB" dirty="0" smtClean="0"/>
              <a:t>If there is no significant functional decline the descriptor is mild cognitive impairment</a:t>
            </a:r>
          </a:p>
          <a:p>
            <a:r>
              <a:rPr lang="en-GB" dirty="0" smtClean="0"/>
              <a:t>More complex activities such as managing finances tend to be affected first</a:t>
            </a:r>
          </a:p>
          <a:p>
            <a:endParaRPr lang="en-GB" dirty="0" smtClean="0"/>
          </a:p>
          <a:p>
            <a:endParaRPr lang="en-GB" dirty="0" smtClean="0"/>
          </a:p>
          <a:p>
            <a:endParaRPr lang="en-GB" dirty="0"/>
          </a:p>
        </p:txBody>
      </p:sp>
    </p:spTree>
    <p:extLst>
      <p:ext uri="{BB962C8B-B14F-4D97-AF65-F5344CB8AC3E}">
        <p14:creationId xmlns:p14="http://schemas.microsoft.com/office/powerpoint/2010/main" val="4034462625"/>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 trust template [getting bet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trust template</Template>
  <TotalTime>3359</TotalTime>
  <Words>3950</Words>
  <Application>Microsoft Office PowerPoint</Application>
  <PresentationFormat>On-screen Show (4:3)</PresentationFormat>
  <Paragraphs>523</Paragraphs>
  <Slides>33</Slides>
  <Notes>32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PowerPoint trust template [getting better]</vt:lpstr>
      <vt:lpstr>Dementia Recognition and Diagnosis in Primary Care</vt:lpstr>
      <vt:lpstr>Birmingham and Solihull Mental Health Foundation NHS Trust</vt:lpstr>
      <vt:lpstr>Assessment Process Summary</vt:lpstr>
      <vt:lpstr>What is Dementia?</vt:lpstr>
      <vt:lpstr>Clinical Presentations</vt:lpstr>
      <vt:lpstr>Diagnosis is a Simple 4 Stage Process</vt:lpstr>
      <vt:lpstr>Has There Been a Decline in Higher Brain Function?</vt:lpstr>
      <vt:lpstr>Informant Questions for Cognitive Decline</vt:lpstr>
      <vt:lpstr>Has There Been a Decline in Functional Independence?</vt:lpstr>
      <vt:lpstr>Informant Questions for Functional Decline</vt:lpstr>
      <vt:lpstr>Informant Questions for Atypical Dementia</vt:lpstr>
      <vt:lpstr>Is Problem Likely to be Due to Physical Brain Disease?</vt:lpstr>
      <vt:lpstr>Exclude the 3D’s!</vt:lpstr>
      <vt:lpstr> Identifying the 3D’s</vt:lpstr>
      <vt:lpstr>Confirm Cognitive Impairment</vt:lpstr>
      <vt:lpstr>6-Item Cognitive Impairment Test (6CIT)</vt:lpstr>
      <vt:lpstr>Mini-Cog</vt:lpstr>
      <vt:lpstr>Mini-Cog Scoring</vt:lpstr>
      <vt:lpstr>Blood Tests</vt:lpstr>
      <vt:lpstr>Likely Dementia: What to do Next</vt:lpstr>
      <vt:lpstr>Simple Case - GP Diagnosis </vt:lpstr>
      <vt:lpstr>GP Diagnosis Subtype</vt:lpstr>
      <vt:lpstr>Complex Case - Refer to MAS</vt:lpstr>
      <vt:lpstr>Risky Case - Refer to  Neurology / Medicine</vt:lpstr>
      <vt:lpstr> MAS Referrals</vt:lpstr>
      <vt:lpstr>Potential Benefits of MAS Referral </vt:lpstr>
      <vt:lpstr>Remember</vt:lpstr>
      <vt:lpstr>Appendix</vt:lpstr>
      <vt:lpstr>Brief Cognitive Tests</vt:lpstr>
      <vt:lpstr>  Free to Use Cognitive Tests</vt:lpstr>
      <vt:lpstr>Which  Test to Use?</vt:lpstr>
      <vt:lpstr>DIY Testing</vt:lpstr>
      <vt:lpstr>Geriatric Depression Scale (GDS)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dc:creator>
  <cp:lastModifiedBy>Windows User</cp:lastModifiedBy>
  <cp:revision>283</cp:revision>
  <dcterms:created xsi:type="dcterms:W3CDTF">2014-01-20T17:52:41Z</dcterms:created>
  <dcterms:modified xsi:type="dcterms:W3CDTF">2015-02-26T09:19:57Z</dcterms:modified>
</cp:coreProperties>
</file>