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revisionInfo.xml" ContentType="application/vnd.ms-powerpoint.revisioninfo+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6472E2-0940-4E6B-84EF-0C1AC31F4CA1}" v="3" dt="2025-09-12T01:45:27.0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76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6038" y="0"/>
            <a:ext cx="2951162" cy="498475"/>
          </a:xfrm>
          <a:prstGeom prst="rect">
            <a:avLst/>
          </a:prstGeom>
        </p:spPr>
        <p:txBody>
          <a:bodyPr vert="horz" lIns="91440" tIns="45720" rIns="91440" bIns="45720" rtlCol="0"/>
          <a:lstStyle>
            <a:lvl1pPr algn="r">
              <a:defRPr sz="1200"/>
            </a:lvl1pPr>
          </a:lstStyle>
          <a:p>
            <a:fld id="{BE5C0B4E-BB99-4FD5-B001-0A635502D1A7}" type="datetimeFigureOut">
              <a:rPr lang="en-GB" smtClean="0"/>
              <a:t>05/12/2025</a:t>
            </a:fld>
            <a:endParaRPr lang="en-GB"/>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84725"/>
            <a:ext cx="5446712" cy="39131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2450"/>
            <a:ext cx="2951163"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6038" y="9442450"/>
            <a:ext cx="2951162" cy="498475"/>
          </a:xfrm>
          <a:prstGeom prst="rect">
            <a:avLst/>
          </a:prstGeom>
        </p:spPr>
        <p:txBody>
          <a:bodyPr vert="horz" lIns="91440" tIns="45720" rIns="91440" bIns="45720" rtlCol="0" anchor="b"/>
          <a:lstStyle>
            <a:lvl1pPr algn="r">
              <a:defRPr sz="1200"/>
            </a:lvl1pPr>
          </a:lstStyle>
          <a:p>
            <a:fld id="{0BB25E3B-AA01-43D8-A9EC-42AB51841004}" type="slidenum">
              <a:rPr lang="en-GB" smtClean="0"/>
              <a:t>‹#›</a:t>
            </a:fld>
            <a:endParaRPr lang="en-GB"/>
          </a:p>
        </p:txBody>
      </p:sp>
    </p:spTree>
    <p:extLst>
      <p:ext uri="{BB962C8B-B14F-4D97-AF65-F5344CB8AC3E}">
        <p14:creationId xmlns:p14="http://schemas.microsoft.com/office/powerpoint/2010/main" val="4143822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E9A69-D6BA-4654-2B2D-BABB89602D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5B81C33-88DE-C472-702F-D52C17D583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9FFC001-659D-877A-85E9-0BF4201BA23A}"/>
              </a:ext>
            </a:extLst>
          </p:cNvPr>
          <p:cNvSpPr>
            <a:spLocks noGrp="1"/>
          </p:cNvSpPr>
          <p:nvPr>
            <p:ph type="dt" sz="half" idx="10"/>
          </p:nvPr>
        </p:nvSpPr>
        <p:spPr/>
        <p:txBody>
          <a:bodyPr/>
          <a:lstStyle/>
          <a:p>
            <a:fld id="{572ABD5E-DDFC-429B-B297-9852A76B139A}" type="datetime1">
              <a:rPr lang="en-GB" smtClean="0"/>
              <a:t>05/12/2025</a:t>
            </a:fld>
            <a:endParaRPr lang="en-GB"/>
          </a:p>
        </p:txBody>
      </p:sp>
      <p:sp>
        <p:nvSpPr>
          <p:cNvPr id="5" name="Footer Placeholder 4">
            <a:extLst>
              <a:ext uri="{FF2B5EF4-FFF2-40B4-BE49-F238E27FC236}">
                <a16:creationId xmlns:a16="http://schemas.microsoft.com/office/drawing/2014/main" id="{0ED94A56-2E4B-2944-A335-1B8FE5318516}"/>
              </a:ext>
            </a:extLst>
          </p:cNvPr>
          <p:cNvSpPr>
            <a:spLocks noGrp="1"/>
          </p:cNvSpPr>
          <p:nvPr>
            <p:ph type="ftr" sz="quarter" idx="11"/>
          </p:nvPr>
        </p:nvSpPr>
        <p:spPr/>
        <p:txBody>
          <a:bodyPr/>
          <a:lstStyle/>
          <a:p>
            <a:r>
              <a:rPr lang="en-GB"/>
              <a:t>This document is a co-production with patients</a:t>
            </a:r>
          </a:p>
        </p:txBody>
      </p:sp>
      <p:sp>
        <p:nvSpPr>
          <p:cNvPr id="6" name="Slide Number Placeholder 5">
            <a:extLst>
              <a:ext uri="{FF2B5EF4-FFF2-40B4-BE49-F238E27FC236}">
                <a16:creationId xmlns:a16="http://schemas.microsoft.com/office/drawing/2014/main" id="{F64D3BF4-7D8A-5425-32C5-B9197A6B3801}"/>
              </a:ext>
            </a:extLst>
          </p:cNvPr>
          <p:cNvSpPr>
            <a:spLocks noGrp="1"/>
          </p:cNvSpPr>
          <p:nvPr>
            <p:ph type="sldNum" sz="quarter" idx="12"/>
          </p:nvPr>
        </p:nvSpPr>
        <p:spPr/>
        <p:txBody>
          <a:bodyPr/>
          <a:lstStyle/>
          <a:p>
            <a:fld id="{A17B516A-B104-46C7-9589-555F4D291FD8}" type="slidenum">
              <a:rPr lang="en-GB" smtClean="0"/>
              <a:t>‹#›</a:t>
            </a:fld>
            <a:endParaRPr lang="en-GB"/>
          </a:p>
        </p:txBody>
      </p:sp>
    </p:spTree>
    <p:extLst>
      <p:ext uri="{BB962C8B-B14F-4D97-AF65-F5344CB8AC3E}">
        <p14:creationId xmlns:p14="http://schemas.microsoft.com/office/powerpoint/2010/main" val="1814833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44696-EAC0-8FEC-064E-1215321FC7B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3C81FBF-8C89-65D2-A7EA-F9AE95BA9A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72C3FB-3883-ABB8-53B6-497137945B33}"/>
              </a:ext>
            </a:extLst>
          </p:cNvPr>
          <p:cNvSpPr>
            <a:spLocks noGrp="1"/>
          </p:cNvSpPr>
          <p:nvPr>
            <p:ph type="dt" sz="half" idx="10"/>
          </p:nvPr>
        </p:nvSpPr>
        <p:spPr/>
        <p:txBody>
          <a:bodyPr/>
          <a:lstStyle/>
          <a:p>
            <a:fld id="{952CEE0B-987F-4543-804B-E4395CE05883}" type="datetime1">
              <a:rPr lang="en-GB" smtClean="0"/>
              <a:t>05/12/2025</a:t>
            </a:fld>
            <a:endParaRPr lang="en-GB"/>
          </a:p>
        </p:txBody>
      </p:sp>
      <p:sp>
        <p:nvSpPr>
          <p:cNvPr id="5" name="Footer Placeholder 4">
            <a:extLst>
              <a:ext uri="{FF2B5EF4-FFF2-40B4-BE49-F238E27FC236}">
                <a16:creationId xmlns:a16="http://schemas.microsoft.com/office/drawing/2014/main" id="{D9593584-2FBD-C06C-4D32-EF6B5EB54F52}"/>
              </a:ext>
            </a:extLst>
          </p:cNvPr>
          <p:cNvSpPr>
            <a:spLocks noGrp="1"/>
          </p:cNvSpPr>
          <p:nvPr>
            <p:ph type="ftr" sz="quarter" idx="11"/>
          </p:nvPr>
        </p:nvSpPr>
        <p:spPr/>
        <p:txBody>
          <a:bodyPr/>
          <a:lstStyle/>
          <a:p>
            <a:r>
              <a:rPr lang="en-GB"/>
              <a:t>This document is a co-production with patients</a:t>
            </a:r>
          </a:p>
        </p:txBody>
      </p:sp>
      <p:sp>
        <p:nvSpPr>
          <p:cNvPr id="6" name="Slide Number Placeholder 5">
            <a:extLst>
              <a:ext uri="{FF2B5EF4-FFF2-40B4-BE49-F238E27FC236}">
                <a16:creationId xmlns:a16="http://schemas.microsoft.com/office/drawing/2014/main" id="{EFF1FC93-54B7-2D87-D71B-77448DB8004D}"/>
              </a:ext>
            </a:extLst>
          </p:cNvPr>
          <p:cNvSpPr>
            <a:spLocks noGrp="1"/>
          </p:cNvSpPr>
          <p:nvPr>
            <p:ph type="sldNum" sz="quarter" idx="12"/>
          </p:nvPr>
        </p:nvSpPr>
        <p:spPr/>
        <p:txBody>
          <a:bodyPr/>
          <a:lstStyle/>
          <a:p>
            <a:fld id="{A17B516A-B104-46C7-9589-555F4D291FD8}" type="slidenum">
              <a:rPr lang="en-GB" smtClean="0"/>
              <a:t>‹#›</a:t>
            </a:fld>
            <a:endParaRPr lang="en-GB"/>
          </a:p>
        </p:txBody>
      </p:sp>
    </p:spTree>
    <p:extLst>
      <p:ext uri="{BB962C8B-B14F-4D97-AF65-F5344CB8AC3E}">
        <p14:creationId xmlns:p14="http://schemas.microsoft.com/office/powerpoint/2010/main" val="2709205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AE2C3B-3331-CEC9-16F5-6B0200AF70A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97F5266-3FFF-FDA5-3C54-5A8DA170FD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24E8690-7288-3B9F-9F08-782F26514DD8}"/>
              </a:ext>
            </a:extLst>
          </p:cNvPr>
          <p:cNvSpPr>
            <a:spLocks noGrp="1"/>
          </p:cNvSpPr>
          <p:nvPr>
            <p:ph type="dt" sz="half" idx="10"/>
          </p:nvPr>
        </p:nvSpPr>
        <p:spPr/>
        <p:txBody>
          <a:bodyPr/>
          <a:lstStyle/>
          <a:p>
            <a:fld id="{0CD8866C-7E1F-4FAC-990C-623C79067245}" type="datetime1">
              <a:rPr lang="en-GB" smtClean="0"/>
              <a:t>05/12/2025</a:t>
            </a:fld>
            <a:endParaRPr lang="en-GB"/>
          </a:p>
        </p:txBody>
      </p:sp>
      <p:sp>
        <p:nvSpPr>
          <p:cNvPr id="5" name="Footer Placeholder 4">
            <a:extLst>
              <a:ext uri="{FF2B5EF4-FFF2-40B4-BE49-F238E27FC236}">
                <a16:creationId xmlns:a16="http://schemas.microsoft.com/office/drawing/2014/main" id="{4F6C6FDF-CD1F-FF5C-45D7-35C36E39268E}"/>
              </a:ext>
            </a:extLst>
          </p:cNvPr>
          <p:cNvSpPr>
            <a:spLocks noGrp="1"/>
          </p:cNvSpPr>
          <p:nvPr>
            <p:ph type="ftr" sz="quarter" idx="11"/>
          </p:nvPr>
        </p:nvSpPr>
        <p:spPr/>
        <p:txBody>
          <a:bodyPr/>
          <a:lstStyle/>
          <a:p>
            <a:r>
              <a:rPr lang="en-GB"/>
              <a:t>This document is a co-production with patients</a:t>
            </a:r>
          </a:p>
        </p:txBody>
      </p:sp>
      <p:sp>
        <p:nvSpPr>
          <p:cNvPr id="6" name="Slide Number Placeholder 5">
            <a:extLst>
              <a:ext uri="{FF2B5EF4-FFF2-40B4-BE49-F238E27FC236}">
                <a16:creationId xmlns:a16="http://schemas.microsoft.com/office/drawing/2014/main" id="{2B0C3A28-F352-A43E-5B0D-8235ACDB0B61}"/>
              </a:ext>
            </a:extLst>
          </p:cNvPr>
          <p:cNvSpPr>
            <a:spLocks noGrp="1"/>
          </p:cNvSpPr>
          <p:nvPr>
            <p:ph type="sldNum" sz="quarter" idx="12"/>
          </p:nvPr>
        </p:nvSpPr>
        <p:spPr/>
        <p:txBody>
          <a:bodyPr/>
          <a:lstStyle/>
          <a:p>
            <a:fld id="{A17B516A-B104-46C7-9589-555F4D291FD8}" type="slidenum">
              <a:rPr lang="en-GB" smtClean="0"/>
              <a:t>‹#›</a:t>
            </a:fld>
            <a:endParaRPr lang="en-GB"/>
          </a:p>
        </p:txBody>
      </p:sp>
    </p:spTree>
    <p:extLst>
      <p:ext uri="{BB962C8B-B14F-4D97-AF65-F5344CB8AC3E}">
        <p14:creationId xmlns:p14="http://schemas.microsoft.com/office/powerpoint/2010/main" val="1126173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ADB10-DC3E-AB57-B3C9-5AD51A984A4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D0AFEB7-1F28-1862-8136-E964B89825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39335D-E8DA-A6FC-2070-55BFB2127F06}"/>
              </a:ext>
            </a:extLst>
          </p:cNvPr>
          <p:cNvSpPr>
            <a:spLocks noGrp="1"/>
          </p:cNvSpPr>
          <p:nvPr>
            <p:ph type="dt" sz="half" idx="10"/>
          </p:nvPr>
        </p:nvSpPr>
        <p:spPr/>
        <p:txBody>
          <a:bodyPr/>
          <a:lstStyle/>
          <a:p>
            <a:fld id="{A7F10272-FBA4-472A-AE99-3E312F02BAD7}" type="datetime1">
              <a:rPr lang="en-GB" smtClean="0"/>
              <a:t>05/12/2025</a:t>
            </a:fld>
            <a:endParaRPr lang="en-GB"/>
          </a:p>
        </p:txBody>
      </p:sp>
      <p:sp>
        <p:nvSpPr>
          <p:cNvPr id="5" name="Footer Placeholder 4">
            <a:extLst>
              <a:ext uri="{FF2B5EF4-FFF2-40B4-BE49-F238E27FC236}">
                <a16:creationId xmlns:a16="http://schemas.microsoft.com/office/drawing/2014/main" id="{2B8EE926-B933-C45C-9EEC-A752ED587DBD}"/>
              </a:ext>
            </a:extLst>
          </p:cNvPr>
          <p:cNvSpPr>
            <a:spLocks noGrp="1"/>
          </p:cNvSpPr>
          <p:nvPr>
            <p:ph type="ftr" sz="quarter" idx="11"/>
          </p:nvPr>
        </p:nvSpPr>
        <p:spPr/>
        <p:txBody>
          <a:bodyPr/>
          <a:lstStyle/>
          <a:p>
            <a:r>
              <a:rPr lang="en-GB"/>
              <a:t>This document is a co-production with patients</a:t>
            </a:r>
          </a:p>
        </p:txBody>
      </p:sp>
      <p:sp>
        <p:nvSpPr>
          <p:cNvPr id="6" name="Slide Number Placeholder 5">
            <a:extLst>
              <a:ext uri="{FF2B5EF4-FFF2-40B4-BE49-F238E27FC236}">
                <a16:creationId xmlns:a16="http://schemas.microsoft.com/office/drawing/2014/main" id="{033D3FE8-02A3-5D7A-E39D-5633343DBF99}"/>
              </a:ext>
            </a:extLst>
          </p:cNvPr>
          <p:cNvSpPr>
            <a:spLocks noGrp="1"/>
          </p:cNvSpPr>
          <p:nvPr>
            <p:ph type="sldNum" sz="quarter" idx="12"/>
          </p:nvPr>
        </p:nvSpPr>
        <p:spPr/>
        <p:txBody>
          <a:bodyPr/>
          <a:lstStyle/>
          <a:p>
            <a:fld id="{A17B516A-B104-46C7-9589-555F4D291FD8}" type="slidenum">
              <a:rPr lang="en-GB" smtClean="0"/>
              <a:t>‹#›</a:t>
            </a:fld>
            <a:endParaRPr lang="en-GB"/>
          </a:p>
        </p:txBody>
      </p:sp>
    </p:spTree>
    <p:extLst>
      <p:ext uri="{BB962C8B-B14F-4D97-AF65-F5344CB8AC3E}">
        <p14:creationId xmlns:p14="http://schemas.microsoft.com/office/powerpoint/2010/main" val="2097922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1FA54-6230-D09A-4DBC-B06A4227F34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A3C9222-2538-FA35-10C8-94F56ADA6E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ECDC83-AF55-5529-34E4-7A45A3EEC03A}"/>
              </a:ext>
            </a:extLst>
          </p:cNvPr>
          <p:cNvSpPr>
            <a:spLocks noGrp="1"/>
          </p:cNvSpPr>
          <p:nvPr>
            <p:ph type="dt" sz="half" idx="10"/>
          </p:nvPr>
        </p:nvSpPr>
        <p:spPr/>
        <p:txBody>
          <a:bodyPr/>
          <a:lstStyle/>
          <a:p>
            <a:fld id="{E538DEEA-C90F-446F-A737-F62DA3E14D47}" type="datetime1">
              <a:rPr lang="en-GB" smtClean="0"/>
              <a:t>05/12/2025</a:t>
            </a:fld>
            <a:endParaRPr lang="en-GB"/>
          </a:p>
        </p:txBody>
      </p:sp>
      <p:sp>
        <p:nvSpPr>
          <p:cNvPr id="5" name="Footer Placeholder 4">
            <a:extLst>
              <a:ext uri="{FF2B5EF4-FFF2-40B4-BE49-F238E27FC236}">
                <a16:creationId xmlns:a16="http://schemas.microsoft.com/office/drawing/2014/main" id="{7AACB033-F54A-DC26-91DF-1BAB157E31C4}"/>
              </a:ext>
            </a:extLst>
          </p:cNvPr>
          <p:cNvSpPr>
            <a:spLocks noGrp="1"/>
          </p:cNvSpPr>
          <p:nvPr>
            <p:ph type="ftr" sz="quarter" idx="11"/>
          </p:nvPr>
        </p:nvSpPr>
        <p:spPr/>
        <p:txBody>
          <a:bodyPr/>
          <a:lstStyle/>
          <a:p>
            <a:r>
              <a:rPr lang="en-GB"/>
              <a:t>This document is a co-production with patients</a:t>
            </a:r>
          </a:p>
        </p:txBody>
      </p:sp>
      <p:sp>
        <p:nvSpPr>
          <p:cNvPr id="6" name="Slide Number Placeholder 5">
            <a:extLst>
              <a:ext uri="{FF2B5EF4-FFF2-40B4-BE49-F238E27FC236}">
                <a16:creationId xmlns:a16="http://schemas.microsoft.com/office/drawing/2014/main" id="{0C95DD8E-4AA6-B549-598B-B12E115CD4AB}"/>
              </a:ext>
            </a:extLst>
          </p:cNvPr>
          <p:cNvSpPr>
            <a:spLocks noGrp="1"/>
          </p:cNvSpPr>
          <p:nvPr>
            <p:ph type="sldNum" sz="quarter" idx="12"/>
          </p:nvPr>
        </p:nvSpPr>
        <p:spPr/>
        <p:txBody>
          <a:bodyPr/>
          <a:lstStyle/>
          <a:p>
            <a:fld id="{A17B516A-B104-46C7-9589-555F4D291FD8}" type="slidenum">
              <a:rPr lang="en-GB" smtClean="0"/>
              <a:t>‹#›</a:t>
            </a:fld>
            <a:endParaRPr lang="en-GB"/>
          </a:p>
        </p:txBody>
      </p:sp>
    </p:spTree>
    <p:extLst>
      <p:ext uri="{BB962C8B-B14F-4D97-AF65-F5344CB8AC3E}">
        <p14:creationId xmlns:p14="http://schemas.microsoft.com/office/powerpoint/2010/main" val="497073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BE5CA-2A5E-45BB-97FD-F3B5A514D27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A4D3E90-5762-9D70-5563-0364014795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961C41E-17BD-3A5A-1A03-6B801D740F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B815048-2825-5D5A-B347-FAE7180E79A2}"/>
              </a:ext>
            </a:extLst>
          </p:cNvPr>
          <p:cNvSpPr>
            <a:spLocks noGrp="1"/>
          </p:cNvSpPr>
          <p:nvPr>
            <p:ph type="dt" sz="half" idx="10"/>
          </p:nvPr>
        </p:nvSpPr>
        <p:spPr/>
        <p:txBody>
          <a:bodyPr/>
          <a:lstStyle/>
          <a:p>
            <a:fld id="{8CA3D92C-14BE-4C46-9D8A-7E712715D6A2}" type="datetime1">
              <a:rPr lang="en-GB" smtClean="0"/>
              <a:t>05/12/2025</a:t>
            </a:fld>
            <a:endParaRPr lang="en-GB"/>
          </a:p>
        </p:txBody>
      </p:sp>
      <p:sp>
        <p:nvSpPr>
          <p:cNvPr id="6" name="Footer Placeholder 5">
            <a:extLst>
              <a:ext uri="{FF2B5EF4-FFF2-40B4-BE49-F238E27FC236}">
                <a16:creationId xmlns:a16="http://schemas.microsoft.com/office/drawing/2014/main" id="{7A4BF3E8-1056-1311-05D3-ABAA34DCE569}"/>
              </a:ext>
            </a:extLst>
          </p:cNvPr>
          <p:cNvSpPr>
            <a:spLocks noGrp="1"/>
          </p:cNvSpPr>
          <p:nvPr>
            <p:ph type="ftr" sz="quarter" idx="11"/>
          </p:nvPr>
        </p:nvSpPr>
        <p:spPr/>
        <p:txBody>
          <a:bodyPr/>
          <a:lstStyle/>
          <a:p>
            <a:r>
              <a:rPr lang="en-GB"/>
              <a:t>This document is a co-production with patients</a:t>
            </a:r>
          </a:p>
        </p:txBody>
      </p:sp>
      <p:sp>
        <p:nvSpPr>
          <p:cNvPr id="7" name="Slide Number Placeholder 6">
            <a:extLst>
              <a:ext uri="{FF2B5EF4-FFF2-40B4-BE49-F238E27FC236}">
                <a16:creationId xmlns:a16="http://schemas.microsoft.com/office/drawing/2014/main" id="{47E041BB-2089-C7B1-D3FB-D3134D75A1FA}"/>
              </a:ext>
            </a:extLst>
          </p:cNvPr>
          <p:cNvSpPr>
            <a:spLocks noGrp="1"/>
          </p:cNvSpPr>
          <p:nvPr>
            <p:ph type="sldNum" sz="quarter" idx="12"/>
          </p:nvPr>
        </p:nvSpPr>
        <p:spPr/>
        <p:txBody>
          <a:bodyPr/>
          <a:lstStyle/>
          <a:p>
            <a:fld id="{A17B516A-B104-46C7-9589-555F4D291FD8}" type="slidenum">
              <a:rPr lang="en-GB" smtClean="0"/>
              <a:t>‹#›</a:t>
            </a:fld>
            <a:endParaRPr lang="en-GB"/>
          </a:p>
        </p:txBody>
      </p:sp>
    </p:spTree>
    <p:extLst>
      <p:ext uri="{BB962C8B-B14F-4D97-AF65-F5344CB8AC3E}">
        <p14:creationId xmlns:p14="http://schemas.microsoft.com/office/powerpoint/2010/main" val="3245794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D21DC-3CF4-FB1A-E029-68FF035CD97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AF6F2AD-E203-0C1A-274F-9989877034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3AE2FC-A92F-C719-D981-216691FA4F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201F266-1EBA-C5A9-6466-BCC15BF0C4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093F21-8EA3-1B00-DE41-FC399D3EFD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482564F-4DE2-BCDD-8CF1-AA721BE4D9D4}"/>
              </a:ext>
            </a:extLst>
          </p:cNvPr>
          <p:cNvSpPr>
            <a:spLocks noGrp="1"/>
          </p:cNvSpPr>
          <p:nvPr>
            <p:ph type="dt" sz="half" idx="10"/>
          </p:nvPr>
        </p:nvSpPr>
        <p:spPr/>
        <p:txBody>
          <a:bodyPr/>
          <a:lstStyle/>
          <a:p>
            <a:fld id="{FBD70286-B949-4747-98C7-39D9BD74AD4D}" type="datetime1">
              <a:rPr lang="en-GB" smtClean="0"/>
              <a:t>05/12/2025</a:t>
            </a:fld>
            <a:endParaRPr lang="en-GB"/>
          </a:p>
        </p:txBody>
      </p:sp>
      <p:sp>
        <p:nvSpPr>
          <p:cNvPr id="8" name="Footer Placeholder 7">
            <a:extLst>
              <a:ext uri="{FF2B5EF4-FFF2-40B4-BE49-F238E27FC236}">
                <a16:creationId xmlns:a16="http://schemas.microsoft.com/office/drawing/2014/main" id="{A74BFC2C-0638-42E4-CAE2-06D6A2CCEFFF}"/>
              </a:ext>
            </a:extLst>
          </p:cNvPr>
          <p:cNvSpPr>
            <a:spLocks noGrp="1"/>
          </p:cNvSpPr>
          <p:nvPr>
            <p:ph type="ftr" sz="quarter" idx="11"/>
          </p:nvPr>
        </p:nvSpPr>
        <p:spPr/>
        <p:txBody>
          <a:bodyPr/>
          <a:lstStyle/>
          <a:p>
            <a:r>
              <a:rPr lang="en-GB"/>
              <a:t>This document is a co-production with patients</a:t>
            </a:r>
          </a:p>
        </p:txBody>
      </p:sp>
      <p:sp>
        <p:nvSpPr>
          <p:cNvPr id="9" name="Slide Number Placeholder 8">
            <a:extLst>
              <a:ext uri="{FF2B5EF4-FFF2-40B4-BE49-F238E27FC236}">
                <a16:creationId xmlns:a16="http://schemas.microsoft.com/office/drawing/2014/main" id="{6B3AF9D5-02B8-AD24-5DCE-4AAAC9D98531}"/>
              </a:ext>
            </a:extLst>
          </p:cNvPr>
          <p:cNvSpPr>
            <a:spLocks noGrp="1"/>
          </p:cNvSpPr>
          <p:nvPr>
            <p:ph type="sldNum" sz="quarter" idx="12"/>
          </p:nvPr>
        </p:nvSpPr>
        <p:spPr/>
        <p:txBody>
          <a:bodyPr/>
          <a:lstStyle/>
          <a:p>
            <a:fld id="{A17B516A-B104-46C7-9589-555F4D291FD8}" type="slidenum">
              <a:rPr lang="en-GB" smtClean="0"/>
              <a:t>‹#›</a:t>
            </a:fld>
            <a:endParaRPr lang="en-GB"/>
          </a:p>
        </p:txBody>
      </p:sp>
    </p:spTree>
    <p:extLst>
      <p:ext uri="{BB962C8B-B14F-4D97-AF65-F5344CB8AC3E}">
        <p14:creationId xmlns:p14="http://schemas.microsoft.com/office/powerpoint/2010/main" val="2703334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A592B-D5E0-6879-D662-9237E6F27B2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9C68FC-6E0C-AB35-6B5B-2D93F995E89E}"/>
              </a:ext>
            </a:extLst>
          </p:cNvPr>
          <p:cNvSpPr>
            <a:spLocks noGrp="1"/>
          </p:cNvSpPr>
          <p:nvPr>
            <p:ph type="dt" sz="half" idx="10"/>
          </p:nvPr>
        </p:nvSpPr>
        <p:spPr/>
        <p:txBody>
          <a:bodyPr/>
          <a:lstStyle/>
          <a:p>
            <a:fld id="{243FD201-DEB0-4B2C-9934-BB915977A6A3}" type="datetime1">
              <a:rPr lang="en-GB" smtClean="0"/>
              <a:t>05/12/2025</a:t>
            </a:fld>
            <a:endParaRPr lang="en-GB"/>
          </a:p>
        </p:txBody>
      </p:sp>
      <p:sp>
        <p:nvSpPr>
          <p:cNvPr id="4" name="Footer Placeholder 3">
            <a:extLst>
              <a:ext uri="{FF2B5EF4-FFF2-40B4-BE49-F238E27FC236}">
                <a16:creationId xmlns:a16="http://schemas.microsoft.com/office/drawing/2014/main" id="{CB148EE2-2673-8A77-46D9-34D44EAA00F9}"/>
              </a:ext>
            </a:extLst>
          </p:cNvPr>
          <p:cNvSpPr>
            <a:spLocks noGrp="1"/>
          </p:cNvSpPr>
          <p:nvPr>
            <p:ph type="ftr" sz="quarter" idx="11"/>
          </p:nvPr>
        </p:nvSpPr>
        <p:spPr/>
        <p:txBody>
          <a:bodyPr/>
          <a:lstStyle/>
          <a:p>
            <a:r>
              <a:rPr lang="en-GB"/>
              <a:t>This document is a co-production with patients</a:t>
            </a:r>
          </a:p>
        </p:txBody>
      </p:sp>
      <p:sp>
        <p:nvSpPr>
          <p:cNvPr id="5" name="Slide Number Placeholder 4">
            <a:extLst>
              <a:ext uri="{FF2B5EF4-FFF2-40B4-BE49-F238E27FC236}">
                <a16:creationId xmlns:a16="http://schemas.microsoft.com/office/drawing/2014/main" id="{F78B7CBE-19F9-EC5E-1BEE-011D2A1E429F}"/>
              </a:ext>
            </a:extLst>
          </p:cNvPr>
          <p:cNvSpPr>
            <a:spLocks noGrp="1"/>
          </p:cNvSpPr>
          <p:nvPr>
            <p:ph type="sldNum" sz="quarter" idx="12"/>
          </p:nvPr>
        </p:nvSpPr>
        <p:spPr/>
        <p:txBody>
          <a:bodyPr/>
          <a:lstStyle/>
          <a:p>
            <a:fld id="{A17B516A-B104-46C7-9589-555F4D291FD8}" type="slidenum">
              <a:rPr lang="en-GB" smtClean="0"/>
              <a:t>‹#›</a:t>
            </a:fld>
            <a:endParaRPr lang="en-GB"/>
          </a:p>
        </p:txBody>
      </p:sp>
    </p:spTree>
    <p:extLst>
      <p:ext uri="{BB962C8B-B14F-4D97-AF65-F5344CB8AC3E}">
        <p14:creationId xmlns:p14="http://schemas.microsoft.com/office/powerpoint/2010/main" val="1249417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1C3BA2-1265-2268-B4D6-734B30443BEB}"/>
              </a:ext>
            </a:extLst>
          </p:cNvPr>
          <p:cNvSpPr>
            <a:spLocks noGrp="1"/>
          </p:cNvSpPr>
          <p:nvPr>
            <p:ph type="dt" sz="half" idx="10"/>
          </p:nvPr>
        </p:nvSpPr>
        <p:spPr/>
        <p:txBody>
          <a:bodyPr/>
          <a:lstStyle/>
          <a:p>
            <a:fld id="{1A57662F-EE99-4FE4-8117-2103469D9846}" type="datetime1">
              <a:rPr lang="en-GB" smtClean="0"/>
              <a:t>05/12/2025</a:t>
            </a:fld>
            <a:endParaRPr lang="en-GB"/>
          </a:p>
        </p:txBody>
      </p:sp>
      <p:sp>
        <p:nvSpPr>
          <p:cNvPr id="3" name="Footer Placeholder 2">
            <a:extLst>
              <a:ext uri="{FF2B5EF4-FFF2-40B4-BE49-F238E27FC236}">
                <a16:creationId xmlns:a16="http://schemas.microsoft.com/office/drawing/2014/main" id="{564DD1B6-9814-8403-0A04-1243A3AF5CEB}"/>
              </a:ext>
            </a:extLst>
          </p:cNvPr>
          <p:cNvSpPr>
            <a:spLocks noGrp="1"/>
          </p:cNvSpPr>
          <p:nvPr>
            <p:ph type="ftr" sz="quarter" idx="11"/>
          </p:nvPr>
        </p:nvSpPr>
        <p:spPr/>
        <p:txBody>
          <a:bodyPr/>
          <a:lstStyle/>
          <a:p>
            <a:r>
              <a:rPr lang="en-GB"/>
              <a:t>This document is a co-production with patients</a:t>
            </a:r>
          </a:p>
        </p:txBody>
      </p:sp>
      <p:sp>
        <p:nvSpPr>
          <p:cNvPr id="4" name="Slide Number Placeholder 3">
            <a:extLst>
              <a:ext uri="{FF2B5EF4-FFF2-40B4-BE49-F238E27FC236}">
                <a16:creationId xmlns:a16="http://schemas.microsoft.com/office/drawing/2014/main" id="{4A640303-F33E-292D-360C-5D316A818F2E}"/>
              </a:ext>
            </a:extLst>
          </p:cNvPr>
          <p:cNvSpPr>
            <a:spLocks noGrp="1"/>
          </p:cNvSpPr>
          <p:nvPr>
            <p:ph type="sldNum" sz="quarter" idx="12"/>
          </p:nvPr>
        </p:nvSpPr>
        <p:spPr/>
        <p:txBody>
          <a:bodyPr/>
          <a:lstStyle/>
          <a:p>
            <a:fld id="{A17B516A-B104-46C7-9589-555F4D291FD8}" type="slidenum">
              <a:rPr lang="en-GB" smtClean="0"/>
              <a:t>‹#›</a:t>
            </a:fld>
            <a:endParaRPr lang="en-GB"/>
          </a:p>
        </p:txBody>
      </p:sp>
    </p:spTree>
    <p:extLst>
      <p:ext uri="{BB962C8B-B14F-4D97-AF65-F5344CB8AC3E}">
        <p14:creationId xmlns:p14="http://schemas.microsoft.com/office/powerpoint/2010/main" val="1687953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14D7A-1132-4FB0-52D2-E0C8E8DFFC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86119A7-66C8-FEF2-7766-90674B1A5D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3544C62-A01A-4105-3CFD-13A6218C0D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DDA2E3-796A-6E5C-5F85-11E856618551}"/>
              </a:ext>
            </a:extLst>
          </p:cNvPr>
          <p:cNvSpPr>
            <a:spLocks noGrp="1"/>
          </p:cNvSpPr>
          <p:nvPr>
            <p:ph type="dt" sz="half" idx="10"/>
          </p:nvPr>
        </p:nvSpPr>
        <p:spPr/>
        <p:txBody>
          <a:bodyPr/>
          <a:lstStyle/>
          <a:p>
            <a:fld id="{B6A5EB34-6B16-4939-AF35-15CD827E3DE8}" type="datetime1">
              <a:rPr lang="en-GB" smtClean="0"/>
              <a:t>05/12/2025</a:t>
            </a:fld>
            <a:endParaRPr lang="en-GB"/>
          </a:p>
        </p:txBody>
      </p:sp>
      <p:sp>
        <p:nvSpPr>
          <p:cNvPr id="6" name="Footer Placeholder 5">
            <a:extLst>
              <a:ext uri="{FF2B5EF4-FFF2-40B4-BE49-F238E27FC236}">
                <a16:creationId xmlns:a16="http://schemas.microsoft.com/office/drawing/2014/main" id="{70E2B6E4-F3FD-8E18-FE6B-E7455A80926C}"/>
              </a:ext>
            </a:extLst>
          </p:cNvPr>
          <p:cNvSpPr>
            <a:spLocks noGrp="1"/>
          </p:cNvSpPr>
          <p:nvPr>
            <p:ph type="ftr" sz="quarter" idx="11"/>
          </p:nvPr>
        </p:nvSpPr>
        <p:spPr/>
        <p:txBody>
          <a:bodyPr/>
          <a:lstStyle/>
          <a:p>
            <a:r>
              <a:rPr lang="en-GB"/>
              <a:t>This document is a co-production with patients</a:t>
            </a:r>
          </a:p>
        </p:txBody>
      </p:sp>
      <p:sp>
        <p:nvSpPr>
          <p:cNvPr id="7" name="Slide Number Placeholder 6">
            <a:extLst>
              <a:ext uri="{FF2B5EF4-FFF2-40B4-BE49-F238E27FC236}">
                <a16:creationId xmlns:a16="http://schemas.microsoft.com/office/drawing/2014/main" id="{2C537FD6-1550-C2A5-C31E-B5CF6445ED96}"/>
              </a:ext>
            </a:extLst>
          </p:cNvPr>
          <p:cNvSpPr>
            <a:spLocks noGrp="1"/>
          </p:cNvSpPr>
          <p:nvPr>
            <p:ph type="sldNum" sz="quarter" idx="12"/>
          </p:nvPr>
        </p:nvSpPr>
        <p:spPr/>
        <p:txBody>
          <a:bodyPr/>
          <a:lstStyle/>
          <a:p>
            <a:fld id="{A17B516A-B104-46C7-9589-555F4D291FD8}" type="slidenum">
              <a:rPr lang="en-GB" smtClean="0"/>
              <a:t>‹#›</a:t>
            </a:fld>
            <a:endParaRPr lang="en-GB"/>
          </a:p>
        </p:txBody>
      </p:sp>
    </p:spTree>
    <p:extLst>
      <p:ext uri="{BB962C8B-B14F-4D97-AF65-F5344CB8AC3E}">
        <p14:creationId xmlns:p14="http://schemas.microsoft.com/office/powerpoint/2010/main" val="185112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76243-F27E-DB82-D4B8-8871EB5CF8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001F41E-F1E9-7E99-37A2-549A80DF3E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6910D82-92C4-56B4-C784-779D240701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A1FE94-046A-B9B6-17CA-428BA492B99E}"/>
              </a:ext>
            </a:extLst>
          </p:cNvPr>
          <p:cNvSpPr>
            <a:spLocks noGrp="1"/>
          </p:cNvSpPr>
          <p:nvPr>
            <p:ph type="dt" sz="half" idx="10"/>
          </p:nvPr>
        </p:nvSpPr>
        <p:spPr/>
        <p:txBody>
          <a:bodyPr/>
          <a:lstStyle/>
          <a:p>
            <a:fld id="{8A01CFE6-3B19-457F-B359-DEDB4E5FEDD0}" type="datetime1">
              <a:rPr lang="en-GB" smtClean="0"/>
              <a:t>05/12/2025</a:t>
            </a:fld>
            <a:endParaRPr lang="en-GB"/>
          </a:p>
        </p:txBody>
      </p:sp>
      <p:sp>
        <p:nvSpPr>
          <p:cNvPr id="6" name="Footer Placeholder 5">
            <a:extLst>
              <a:ext uri="{FF2B5EF4-FFF2-40B4-BE49-F238E27FC236}">
                <a16:creationId xmlns:a16="http://schemas.microsoft.com/office/drawing/2014/main" id="{3B3C36AC-91D6-419B-4C44-7F8D8D16F15C}"/>
              </a:ext>
            </a:extLst>
          </p:cNvPr>
          <p:cNvSpPr>
            <a:spLocks noGrp="1"/>
          </p:cNvSpPr>
          <p:nvPr>
            <p:ph type="ftr" sz="quarter" idx="11"/>
          </p:nvPr>
        </p:nvSpPr>
        <p:spPr/>
        <p:txBody>
          <a:bodyPr/>
          <a:lstStyle/>
          <a:p>
            <a:r>
              <a:rPr lang="en-GB"/>
              <a:t>This document is a co-production with patients</a:t>
            </a:r>
          </a:p>
        </p:txBody>
      </p:sp>
      <p:sp>
        <p:nvSpPr>
          <p:cNvPr id="7" name="Slide Number Placeholder 6">
            <a:extLst>
              <a:ext uri="{FF2B5EF4-FFF2-40B4-BE49-F238E27FC236}">
                <a16:creationId xmlns:a16="http://schemas.microsoft.com/office/drawing/2014/main" id="{EB152373-0A4C-9C50-3954-0008EEC35F90}"/>
              </a:ext>
            </a:extLst>
          </p:cNvPr>
          <p:cNvSpPr>
            <a:spLocks noGrp="1"/>
          </p:cNvSpPr>
          <p:nvPr>
            <p:ph type="sldNum" sz="quarter" idx="12"/>
          </p:nvPr>
        </p:nvSpPr>
        <p:spPr/>
        <p:txBody>
          <a:bodyPr/>
          <a:lstStyle/>
          <a:p>
            <a:fld id="{A17B516A-B104-46C7-9589-555F4D291FD8}" type="slidenum">
              <a:rPr lang="en-GB" smtClean="0"/>
              <a:t>‹#›</a:t>
            </a:fld>
            <a:endParaRPr lang="en-GB"/>
          </a:p>
        </p:txBody>
      </p:sp>
    </p:spTree>
    <p:extLst>
      <p:ext uri="{BB962C8B-B14F-4D97-AF65-F5344CB8AC3E}">
        <p14:creationId xmlns:p14="http://schemas.microsoft.com/office/powerpoint/2010/main" val="3238657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768C4F-3FEF-A39C-20D1-35546DD779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236946-54F5-73D4-5B8F-22CF4AEBA1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6ADC9E-0EC1-9DDD-9F91-9934CDD878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AA7304-1D50-4A8B-92A1-974C22951225}" type="datetime1">
              <a:rPr lang="en-GB" smtClean="0"/>
              <a:t>05/12/2025</a:t>
            </a:fld>
            <a:endParaRPr lang="en-GB"/>
          </a:p>
        </p:txBody>
      </p:sp>
      <p:sp>
        <p:nvSpPr>
          <p:cNvPr id="5" name="Footer Placeholder 4">
            <a:extLst>
              <a:ext uri="{FF2B5EF4-FFF2-40B4-BE49-F238E27FC236}">
                <a16:creationId xmlns:a16="http://schemas.microsoft.com/office/drawing/2014/main" id="{809DB903-3F71-3BBE-AB12-51B76258E8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This document is a co-production with patients</a:t>
            </a:r>
          </a:p>
        </p:txBody>
      </p:sp>
      <p:sp>
        <p:nvSpPr>
          <p:cNvPr id="6" name="Slide Number Placeholder 5">
            <a:extLst>
              <a:ext uri="{FF2B5EF4-FFF2-40B4-BE49-F238E27FC236}">
                <a16:creationId xmlns:a16="http://schemas.microsoft.com/office/drawing/2014/main" id="{1DFA51CB-9C74-E107-2DCE-2B350BB759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7B516A-B104-46C7-9589-555F4D291FD8}" type="slidenum">
              <a:rPr lang="en-GB" smtClean="0"/>
              <a:t>‹#›</a:t>
            </a:fld>
            <a:endParaRPr lang="en-GB"/>
          </a:p>
        </p:txBody>
      </p:sp>
    </p:spTree>
    <p:extLst>
      <p:ext uri="{BB962C8B-B14F-4D97-AF65-F5344CB8AC3E}">
        <p14:creationId xmlns:p14="http://schemas.microsoft.com/office/powerpoint/2010/main" val="1878637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C9C54-FA15-004E-8C0F-4788AFB0609D}"/>
              </a:ext>
            </a:extLst>
          </p:cNvPr>
          <p:cNvSpPr>
            <a:spLocks noGrp="1"/>
          </p:cNvSpPr>
          <p:nvPr>
            <p:ph type="ctrTitle"/>
          </p:nvPr>
        </p:nvSpPr>
        <p:spPr>
          <a:xfrm>
            <a:off x="1524000" y="109059"/>
            <a:ext cx="9144000" cy="622461"/>
          </a:xfrm>
        </p:spPr>
        <p:txBody>
          <a:bodyPr>
            <a:normAutofit/>
          </a:bodyPr>
          <a:lstStyle/>
          <a:p>
            <a:r>
              <a:rPr lang="en-GB" sz="2000" b="1" dirty="0">
                <a:solidFill>
                  <a:srgbClr val="FF0000"/>
                </a:solidFill>
                <a:latin typeface="Arial" panose="020B0604020202020204" pitchFamily="34" charset="0"/>
                <a:cs typeface="Arial" panose="020B0604020202020204" pitchFamily="34" charset="0"/>
              </a:rPr>
              <a:t>Staff Expectations</a:t>
            </a:r>
          </a:p>
        </p:txBody>
      </p:sp>
      <p:sp>
        <p:nvSpPr>
          <p:cNvPr id="3" name="Subtitle 2">
            <a:extLst>
              <a:ext uri="{FF2B5EF4-FFF2-40B4-BE49-F238E27FC236}">
                <a16:creationId xmlns:a16="http://schemas.microsoft.com/office/drawing/2014/main" id="{B0C8842F-2C31-19CC-1374-90A7CC2B7AA1}"/>
              </a:ext>
            </a:extLst>
          </p:cNvPr>
          <p:cNvSpPr>
            <a:spLocks noGrp="1"/>
          </p:cNvSpPr>
          <p:nvPr>
            <p:ph type="subTitle" idx="1"/>
          </p:nvPr>
        </p:nvSpPr>
        <p:spPr>
          <a:xfrm>
            <a:off x="569167" y="849087"/>
            <a:ext cx="10968897" cy="5277394"/>
          </a:xfrm>
        </p:spPr>
        <p:txBody>
          <a:bodyPr>
            <a:normAutofit/>
          </a:bodyPr>
          <a:lstStyle/>
          <a:p>
            <a:pPr algn="ctr">
              <a:lnSpc>
                <a:spcPct val="107000"/>
              </a:lnSpc>
              <a:spcAft>
                <a:spcPts val="800"/>
              </a:spcAft>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All patients on Cilantro are expected to eat in the dining room unless they are on bed rest. As a member of staff, it is your responsibility to be a role model during meals by eating with them. It is imperative to give support during the meals and snacks. Some of the patients require discussions.   </a:t>
            </a:r>
            <a:endParaRPr lang="en-GB" sz="1800" kern="100" dirty="0">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800"/>
              </a:spcAft>
            </a:pPr>
            <a:r>
              <a:rPr lang="en-GB" sz="1800" b="1" kern="100" dirty="0">
                <a:solidFill>
                  <a:srgbClr val="FF0000"/>
                </a:solidFill>
                <a:effectLst/>
                <a:latin typeface="Arial" panose="020B0604020202020204" pitchFamily="34" charset="0"/>
                <a:ea typeface="Aptos" panose="020B0004020202020204" pitchFamily="34" charset="0"/>
                <a:cs typeface="Times New Roman" panose="02020603050405020304" pitchFamily="18" charset="0"/>
              </a:rPr>
              <a:t>Supportive comments at the table when patients are struggling:</a:t>
            </a:r>
          </a:p>
          <a:p>
            <a:pPr marL="285750" indent="-285750" algn="l">
              <a:lnSpc>
                <a:spcPct val="100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Feeling full is just a feeling and it will pass.</a:t>
            </a:r>
            <a:endParaRPr lang="en-GB" sz="1800" kern="100" dirty="0">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00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It’s not a choice- everyone must eat to live.</a:t>
            </a:r>
            <a:endParaRPr lang="en-GB" sz="1800" kern="100" dirty="0">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00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Focus on the reasons why you want to get better.</a:t>
            </a:r>
            <a:endParaRPr lang="en-GB" sz="1800" kern="100" dirty="0">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00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If someone fears one food more than another then to reassure them that all meals are the same content in the end.  For example, chips and mashed potato are the same thing just different shape.</a:t>
            </a:r>
            <a:endParaRPr lang="en-GB" sz="1800" kern="100" dirty="0">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00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Listen to what the staff are saying not the thoughts in your head.</a:t>
            </a:r>
          </a:p>
          <a:p>
            <a:pPr marL="285750" indent="-285750" algn="l">
              <a:lnSpc>
                <a:spcPct val="100000"/>
              </a:lnSpc>
              <a:spcAft>
                <a:spcPts val="800"/>
              </a:spcAft>
              <a:buFont typeface="Wingdings" panose="05000000000000000000" pitchFamily="2" charset="2"/>
              <a:buChar char="§"/>
            </a:pPr>
            <a:r>
              <a:rPr lang="en-GB" sz="1800" dirty="0">
                <a:effectLst/>
                <a:latin typeface="Arial" panose="020B0604020202020204" pitchFamily="34" charset="0"/>
                <a:ea typeface="Aptos" panose="020B0004020202020204" pitchFamily="34" charset="0"/>
              </a:rPr>
              <a:t>The thoughts in your head are what brought you in here and haven’t helped you in the past.</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gn="l">
              <a:lnSpc>
                <a:spcPct val="100000"/>
              </a:lnSpc>
              <a:spcAft>
                <a:spcPts val="800"/>
              </a:spcAft>
            </a:pPr>
            <a:endParaRPr lang="en-GB" sz="1800" dirty="0">
              <a:effectLst/>
              <a:latin typeface="Arial" panose="020B0604020202020204" pitchFamily="34" charset="0"/>
              <a:ea typeface="Aptos" panose="020B0004020202020204" pitchFamily="34" charset="0"/>
            </a:endParaRPr>
          </a:p>
          <a:p>
            <a:pPr marL="285750" indent="-285750" algn="l">
              <a:lnSpc>
                <a:spcPct val="100000"/>
              </a:lnSpc>
              <a:spcAft>
                <a:spcPts val="800"/>
              </a:spcAft>
              <a:buFont typeface="Arial" panose="020B0604020202020204" pitchFamily="34" charset="0"/>
              <a:buChar char="•"/>
            </a:pPr>
            <a:endParaRPr lang="en-GB" sz="1800" dirty="0">
              <a:effectLst/>
              <a:latin typeface="Arial" panose="020B0604020202020204" pitchFamily="34" charset="0"/>
              <a:ea typeface="Aptos" panose="020B0004020202020204" pitchFamily="34" charset="0"/>
            </a:endParaRPr>
          </a:p>
          <a:p>
            <a:pPr algn="l">
              <a:lnSpc>
                <a:spcPct val="100000"/>
              </a:lnSpc>
              <a:spcAft>
                <a:spcPts val="800"/>
              </a:spcAft>
            </a:pPr>
            <a:endParaRPr lang="en-GB" sz="1400" kern="100" dirty="0">
              <a:effectLst/>
              <a:latin typeface="Arial" panose="020B0604020202020204" pitchFamily="34" charset="0"/>
              <a:ea typeface="Aptos" panose="020B0004020202020204" pitchFamily="34" charset="0"/>
              <a:cs typeface="Arial" panose="020B0604020202020204" pitchFamily="34" charset="0"/>
            </a:endParaRPr>
          </a:p>
          <a:p>
            <a:pPr algn="l">
              <a:lnSpc>
                <a:spcPct val="100000"/>
              </a:lnSpc>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gn="l">
              <a:lnSpc>
                <a:spcPct val="100000"/>
              </a:lnSpc>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gn="l">
              <a:lnSpc>
                <a:spcPct val="100000"/>
              </a:lnSpc>
            </a:pPr>
            <a:endParaRPr lang="en-GB" sz="1800" kern="100" dirty="0">
              <a:effectLst/>
              <a:latin typeface="Arial" panose="020B0604020202020204" pitchFamily="34" charset="0"/>
              <a:ea typeface="Aptos" panose="020B0004020202020204" pitchFamily="34" charset="0"/>
              <a:cs typeface="Arial" panose="020B0604020202020204" pitchFamily="34" charset="0"/>
            </a:endParaRPr>
          </a:p>
          <a:p>
            <a:pPr algn="l"/>
            <a:endParaRPr lang="en-GB" dirty="0"/>
          </a:p>
        </p:txBody>
      </p:sp>
      <p:sp>
        <p:nvSpPr>
          <p:cNvPr id="4" name="Footer Placeholder 3">
            <a:extLst>
              <a:ext uri="{FF2B5EF4-FFF2-40B4-BE49-F238E27FC236}">
                <a16:creationId xmlns:a16="http://schemas.microsoft.com/office/drawing/2014/main" id="{1BC6A579-48F7-9821-13C2-EEE7B6D22DB4}"/>
              </a:ext>
            </a:extLst>
          </p:cNvPr>
          <p:cNvSpPr>
            <a:spLocks noGrp="1"/>
          </p:cNvSpPr>
          <p:nvPr>
            <p:ph type="ftr" sz="quarter" idx="11"/>
          </p:nvPr>
        </p:nvSpPr>
        <p:spPr/>
        <p:txBody>
          <a:bodyPr/>
          <a:lstStyle/>
          <a:p>
            <a:r>
              <a:rPr lang="en-GB"/>
              <a:t>This document is a co-production with patients</a:t>
            </a:r>
          </a:p>
        </p:txBody>
      </p:sp>
    </p:spTree>
    <p:extLst>
      <p:ext uri="{BB962C8B-B14F-4D97-AF65-F5344CB8AC3E}">
        <p14:creationId xmlns:p14="http://schemas.microsoft.com/office/powerpoint/2010/main" val="3114917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7FB0451-1AEB-B802-C2DC-49E40B12F369}"/>
              </a:ext>
            </a:extLst>
          </p:cNvPr>
          <p:cNvSpPr>
            <a:spLocks noGrp="1"/>
          </p:cNvSpPr>
          <p:nvPr>
            <p:ph idx="1"/>
          </p:nvPr>
        </p:nvSpPr>
        <p:spPr>
          <a:xfrm>
            <a:off x="555567" y="561109"/>
            <a:ext cx="11080865" cy="5735782"/>
          </a:xfrm>
        </p:spPr>
        <p:txBody>
          <a:bodyPr>
            <a:normAutofit fontScale="85000" lnSpcReduction="10000"/>
          </a:bodyPr>
          <a:lstStyle/>
          <a:p>
            <a:pPr marL="0" indent="0" algn="ctr">
              <a:buNone/>
            </a:pPr>
            <a:r>
              <a:rPr lang="en-GB" sz="2400" b="1" dirty="0">
                <a:solidFill>
                  <a:srgbClr val="FF0000"/>
                </a:solidFill>
                <a:latin typeface="Arial" panose="020B0604020202020204" pitchFamily="34" charset="0"/>
                <a:cs typeface="Arial" panose="020B0604020202020204" pitchFamily="34" charset="0"/>
              </a:rPr>
              <a:t>Unhelpful Staff Behaviour</a:t>
            </a:r>
          </a:p>
          <a:p>
            <a:pPr>
              <a:lnSpc>
                <a:spcPct val="107000"/>
              </a:lnSpc>
              <a:spcAft>
                <a:spcPts val="800"/>
              </a:spcAft>
              <a:buFont typeface="Wingdings" panose="05000000000000000000" pitchFamily="2" charset="2"/>
              <a:buChar char="§"/>
            </a:pPr>
            <a:r>
              <a:rPr lang="en-GB" sz="1900" kern="100" dirty="0">
                <a:effectLst/>
                <a:latin typeface="Arial" panose="020B0604020202020204" pitchFamily="34" charset="0"/>
                <a:ea typeface="Aptos" panose="020B0004020202020204" pitchFamily="34" charset="0"/>
                <a:cs typeface="Arial" panose="020B0604020202020204" pitchFamily="34" charset="0"/>
              </a:rPr>
              <a:t>Talking about weigh day</a:t>
            </a:r>
          </a:p>
          <a:p>
            <a:pPr lvl="0" algn="just">
              <a:lnSpc>
                <a:spcPct val="107000"/>
              </a:lnSpc>
              <a:buFont typeface="Wingdings" panose="05000000000000000000" pitchFamily="2" charset="2"/>
              <a:buChar char="§"/>
            </a:pPr>
            <a:r>
              <a:rPr lang="en-GB" sz="1900" kern="100" dirty="0">
                <a:effectLst/>
                <a:latin typeface="Arial" panose="020B0604020202020204" pitchFamily="34" charset="0"/>
                <a:ea typeface="Aptos" panose="020B0004020202020204" pitchFamily="34" charset="0"/>
                <a:cs typeface="Arial" panose="020B0604020202020204" pitchFamily="34" charset="0"/>
              </a:rPr>
              <a:t>Eating outside dining room in communal areas and whilst on 1:1 observation.</a:t>
            </a:r>
          </a:p>
          <a:p>
            <a:pPr lvl="0" algn="just">
              <a:lnSpc>
                <a:spcPct val="107000"/>
              </a:lnSpc>
              <a:buFont typeface="Wingdings" panose="05000000000000000000" pitchFamily="2" charset="2"/>
              <a:buChar char="§"/>
            </a:pPr>
            <a:r>
              <a:rPr lang="en-GB" sz="1900" kern="100" dirty="0">
                <a:effectLst/>
                <a:latin typeface="Arial" panose="020B0604020202020204" pitchFamily="34" charset="0"/>
                <a:ea typeface="Aptos" panose="020B0004020202020204" pitchFamily="34" charset="0"/>
                <a:cs typeface="Arial" panose="020B0604020202020204" pitchFamily="34" charset="0"/>
              </a:rPr>
              <a:t>staff bringing patient medication into the dining room</a:t>
            </a:r>
          </a:p>
          <a:p>
            <a:pPr lvl="0" algn="just">
              <a:lnSpc>
                <a:spcPct val="107000"/>
              </a:lnSpc>
              <a:buFont typeface="Wingdings" panose="05000000000000000000" pitchFamily="2" charset="2"/>
              <a:buChar char="§"/>
            </a:pPr>
            <a:r>
              <a:rPr lang="en-GB" sz="1900" kern="100" dirty="0">
                <a:effectLst/>
                <a:latin typeface="Arial" panose="020B0604020202020204" pitchFamily="34" charset="0"/>
                <a:ea typeface="Aptos" panose="020B0004020202020204" pitchFamily="34" charset="0"/>
                <a:cs typeface="Arial" panose="020B0604020202020204" pitchFamily="34" charset="0"/>
              </a:rPr>
              <a:t>Undermining other members of staff.  e.g. saying 'only X says that.  X isn't here, so you can do things differently’</a:t>
            </a:r>
            <a:endParaRPr lang="en-GB" sz="1900" kern="100" dirty="0">
              <a:latin typeface="Arial" panose="020B0604020202020204" pitchFamily="34" charset="0"/>
              <a:ea typeface="Aptos" panose="020B0004020202020204" pitchFamily="34" charset="0"/>
              <a:cs typeface="Arial" panose="020B0604020202020204" pitchFamily="34" charset="0"/>
            </a:endParaRPr>
          </a:p>
          <a:p>
            <a:pPr lvl="0" algn="just">
              <a:lnSpc>
                <a:spcPct val="107000"/>
              </a:lnSpc>
              <a:buFont typeface="Wingdings" panose="05000000000000000000" pitchFamily="2" charset="2"/>
              <a:buChar char="§"/>
            </a:pPr>
            <a:r>
              <a:rPr lang="en-GB" sz="1900" kern="100" dirty="0">
                <a:effectLst/>
                <a:latin typeface="Arial" panose="020B0604020202020204" pitchFamily="34" charset="0"/>
                <a:ea typeface="Aptos" panose="020B0004020202020204" pitchFamily="34" charset="0"/>
                <a:cs typeface="Arial" panose="020B0604020202020204" pitchFamily="34" charset="0"/>
              </a:rPr>
              <a:t>Pulling faces about dining room rules or expressing the fact the staff member thinks the rule is silly.</a:t>
            </a:r>
          </a:p>
          <a:p>
            <a:pPr lvl="0" algn="just">
              <a:lnSpc>
                <a:spcPct val="107000"/>
              </a:lnSpc>
              <a:buFont typeface="Wingdings" panose="05000000000000000000" pitchFamily="2" charset="2"/>
              <a:buChar char="§"/>
            </a:pPr>
            <a:r>
              <a:rPr lang="en-GB" sz="1900" kern="100" dirty="0">
                <a:effectLst/>
                <a:latin typeface="Arial" panose="020B0604020202020204" pitchFamily="34" charset="0"/>
                <a:ea typeface="Aptos" panose="020B0004020202020204" pitchFamily="34" charset="0"/>
                <a:cs typeface="Arial" panose="020B0604020202020204" pitchFamily="34" charset="0"/>
              </a:rPr>
              <a:t>Staff having their phones in the dining room.</a:t>
            </a:r>
          </a:p>
          <a:p>
            <a:pPr lvl="0" algn="just">
              <a:lnSpc>
                <a:spcPct val="107000"/>
              </a:lnSpc>
              <a:buFont typeface="Wingdings" panose="05000000000000000000" pitchFamily="2" charset="2"/>
              <a:buChar char="§"/>
            </a:pPr>
            <a:r>
              <a:rPr lang="en-GB" sz="1900" kern="100" dirty="0">
                <a:effectLst/>
                <a:latin typeface="Arial" panose="020B0604020202020204" pitchFamily="34" charset="0"/>
                <a:ea typeface="Aptos" panose="020B0004020202020204" pitchFamily="34" charset="0"/>
                <a:cs typeface="Arial" panose="020B0604020202020204" pitchFamily="34" charset="0"/>
              </a:rPr>
              <a:t>Staff using inappropriate cutlery (e.g. a teaspoon for cereal)</a:t>
            </a:r>
          </a:p>
          <a:p>
            <a:pPr lvl="0" algn="just">
              <a:lnSpc>
                <a:spcPct val="107000"/>
              </a:lnSpc>
              <a:buFont typeface="Wingdings" panose="05000000000000000000" pitchFamily="2" charset="2"/>
              <a:buChar char="§"/>
            </a:pPr>
            <a:r>
              <a:rPr lang="en-GB" sz="1900" kern="100" dirty="0">
                <a:effectLst/>
                <a:latin typeface="Arial" panose="020B0604020202020204" pitchFamily="34" charset="0"/>
                <a:ea typeface="Aptos" panose="020B0004020202020204" pitchFamily="34" charset="0"/>
                <a:cs typeface="Arial" panose="020B0604020202020204" pitchFamily="34" charset="0"/>
              </a:rPr>
              <a:t>Staff having weird combinations of food or things which are banned for </a:t>
            </a:r>
            <a:r>
              <a:rPr lang="en-GB" sz="1900" kern="100" dirty="0" err="1">
                <a:effectLst/>
                <a:latin typeface="Arial" panose="020B0604020202020204" pitchFamily="34" charset="0"/>
                <a:ea typeface="Aptos" panose="020B0004020202020204" pitchFamily="34" charset="0"/>
                <a:cs typeface="Arial" panose="020B0604020202020204" pitchFamily="34" charset="0"/>
              </a:rPr>
              <a:t>patientsi.e</a:t>
            </a:r>
            <a:r>
              <a:rPr lang="en-GB" sz="1900" kern="100" dirty="0">
                <a:effectLst/>
                <a:latin typeface="Arial" panose="020B0604020202020204" pitchFamily="34" charset="0"/>
                <a:ea typeface="Aptos" panose="020B0004020202020204" pitchFamily="34" charset="0"/>
                <a:cs typeface="Arial" panose="020B0604020202020204" pitchFamily="34" charset="0"/>
              </a:rPr>
              <a:t>. salt on toast and butter. or Weetabix which has been in the microwave.  If the staff want to eat these things they can do it outside of patient mealtimes.</a:t>
            </a:r>
          </a:p>
          <a:p>
            <a:pPr lvl="0" algn="just">
              <a:lnSpc>
                <a:spcPct val="107000"/>
              </a:lnSpc>
              <a:buFont typeface="Wingdings" panose="05000000000000000000" pitchFamily="2" charset="2"/>
              <a:buChar char="§"/>
            </a:pPr>
            <a:r>
              <a:rPr lang="en-GB" sz="1900" kern="100" dirty="0">
                <a:effectLst/>
                <a:latin typeface="Arial" panose="020B0604020202020204" pitchFamily="34" charset="0"/>
                <a:ea typeface="Aptos" panose="020B0004020202020204" pitchFamily="34" charset="0"/>
                <a:cs typeface="Arial" panose="020B0604020202020204" pitchFamily="34" charset="0"/>
              </a:rPr>
              <a:t>Staff having electronic tablets in the dining room.</a:t>
            </a:r>
          </a:p>
          <a:p>
            <a:pPr lvl="0" algn="just">
              <a:lnSpc>
                <a:spcPct val="107000"/>
              </a:lnSpc>
              <a:buFont typeface="Wingdings" panose="05000000000000000000" pitchFamily="2" charset="2"/>
              <a:buChar char="§"/>
            </a:pPr>
            <a:r>
              <a:rPr lang="en-GB" sz="1900" kern="100" dirty="0">
                <a:effectLst/>
                <a:latin typeface="Arial" panose="020B0604020202020204" pitchFamily="34" charset="0"/>
                <a:ea typeface="Aptos" panose="020B0004020202020204" pitchFamily="34" charset="0"/>
                <a:cs typeface="Arial" panose="020B0604020202020204" pitchFamily="34" charset="0"/>
              </a:rPr>
              <a:t>Staff having their own medication at the table.</a:t>
            </a:r>
          </a:p>
          <a:p>
            <a:pPr lvl="0" algn="just">
              <a:lnSpc>
                <a:spcPct val="107000"/>
              </a:lnSpc>
              <a:spcAft>
                <a:spcPts val="800"/>
              </a:spcAft>
              <a:buFont typeface="Wingdings" panose="05000000000000000000" pitchFamily="2" charset="2"/>
              <a:buChar char="§"/>
            </a:pPr>
            <a:r>
              <a:rPr lang="en-GB" sz="1900" kern="100" dirty="0">
                <a:effectLst/>
                <a:latin typeface="Arial" panose="020B0604020202020204" pitchFamily="34" charset="0"/>
                <a:ea typeface="Aptos" panose="020B0004020202020204" pitchFamily="34" charset="0"/>
                <a:cs typeface="Arial" panose="020B0604020202020204" pitchFamily="34" charset="0"/>
              </a:rPr>
              <a:t>Staff drinking detox drinks or smoothies at table.</a:t>
            </a:r>
          </a:p>
          <a:p>
            <a:pPr lvl="0" algn="just">
              <a:lnSpc>
                <a:spcPct val="107000"/>
              </a:lnSpc>
              <a:spcAft>
                <a:spcPts val="800"/>
              </a:spcAft>
              <a:buFont typeface="Wingdings" panose="05000000000000000000" pitchFamily="2" charset="2"/>
              <a:buChar char="§"/>
            </a:pPr>
            <a:r>
              <a:rPr lang="en-GB" sz="1800" dirty="0">
                <a:effectLst/>
                <a:latin typeface="Arial" panose="020B0604020202020204" pitchFamily="34" charset="0"/>
                <a:ea typeface="Aptos" panose="020B0004020202020204" pitchFamily="34" charset="0"/>
              </a:rPr>
              <a:t>Leaving just bank staff or students in the dining room to support patients (unless there is a medical emergency outside the dining room or there is only one regular member of staff on shift, and they are serving the food).</a:t>
            </a:r>
            <a:endParaRPr lang="en-GB" sz="1900" kern="100" dirty="0">
              <a:effectLst/>
              <a:latin typeface="Arial" panose="020B0604020202020204" pitchFamily="34" charset="0"/>
              <a:ea typeface="Aptos" panose="020B0004020202020204" pitchFamily="34" charset="0"/>
              <a:cs typeface="Arial" panose="020B0604020202020204" pitchFamily="34" charset="0"/>
            </a:endParaRPr>
          </a:p>
          <a:p>
            <a:pPr marL="0" indent="0">
              <a:buNone/>
            </a:pPr>
            <a:endParaRPr lang="en-GB" sz="2000" b="1" dirty="0">
              <a:solidFill>
                <a:srgbClr val="FF0000"/>
              </a:solidFill>
              <a:latin typeface="Arial" panose="020B0604020202020204" pitchFamily="34" charset="0"/>
              <a:cs typeface="Arial" panose="020B0604020202020204" pitchFamily="34" charset="0"/>
            </a:endParaRPr>
          </a:p>
        </p:txBody>
      </p:sp>
      <p:sp>
        <p:nvSpPr>
          <p:cNvPr id="2" name="Footer Placeholder 1">
            <a:extLst>
              <a:ext uri="{FF2B5EF4-FFF2-40B4-BE49-F238E27FC236}">
                <a16:creationId xmlns:a16="http://schemas.microsoft.com/office/drawing/2014/main" id="{433A94EB-E65C-2D09-0786-C080EA8C361A}"/>
              </a:ext>
            </a:extLst>
          </p:cNvPr>
          <p:cNvSpPr>
            <a:spLocks noGrp="1"/>
          </p:cNvSpPr>
          <p:nvPr>
            <p:ph type="ftr" sz="quarter" idx="11"/>
          </p:nvPr>
        </p:nvSpPr>
        <p:spPr/>
        <p:txBody>
          <a:bodyPr/>
          <a:lstStyle/>
          <a:p>
            <a:r>
              <a:rPr lang="en-GB"/>
              <a:t>This document is a co-production with patients</a:t>
            </a:r>
          </a:p>
        </p:txBody>
      </p:sp>
    </p:spTree>
    <p:extLst>
      <p:ext uri="{BB962C8B-B14F-4D97-AF65-F5344CB8AC3E}">
        <p14:creationId xmlns:p14="http://schemas.microsoft.com/office/powerpoint/2010/main" val="482418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469074-69E2-0FDE-AFB7-37BACCC0598E}"/>
              </a:ext>
            </a:extLst>
          </p:cNvPr>
          <p:cNvSpPr>
            <a:spLocks noGrp="1"/>
          </p:cNvSpPr>
          <p:nvPr>
            <p:ph idx="1"/>
          </p:nvPr>
        </p:nvSpPr>
        <p:spPr>
          <a:xfrm>
            <a:off x="473825" y="482138"/>
            <a:ext cx="11205557" cy="5785658"/>
          </a:xfrm>
        </p:spPr>
        <p:txBody>
          <a:bodyPr>
            <a:normAutofit/>
          </a:bodyPr>
          <a:lstStyle/>
          <a:p>
            <a:pPr marL="0" indent="0" algn="ctr">
              <a:buNone/>
            </a:pPr>
            <a:r>
              <a:rPr lang="en-GB" sz="2000" b="1" dirty="0">
                <a:solidFill>
                  <a:srgbClr val="FF0000"/>
                </a:solidFill>
                <a:latin typeface="Arial" panose="020B0604020202020204" pitchFamily="34" charset="0"/>
                <a:cs typeface="Arial" panose="020B0604020202020204" pitchFamily="34" charset="0"/>
              </a:rPr>
              <a:t>Staff Expectations</a:t>
            </a:r>
          </a:p>
          <a:p>
            <a:pPr marL="0" indent="0">
              <a:buNone/>
            </a:pPr>
            <a:endParaRPr lang="en-GB" sz="2000" b="1" dirty="0">
              <a:solidFill>
                <a:srgbClr val="FF0000"/>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055013D-358A-0213-6646-905F606544E3}"/>
              </a:ext>
            </a:extLst>
          </p:cNvPr>
          <p:cNvSpPr txBox="1"/>
          <p:nvPr/>
        </p:nvSpPr>
        <p:spPr>
          <a:xfrm>
            <a:off x="731520" y="1195760"/>
            <a:ext cx="10947862" cy="4466479"/>
          </a:xfrm>
          <a:prstGeom prst="rect">
            <a:avLst/>
          </a:prstGeom>
          <a:noFill/>
        </p:spPr>
        <p:txBody>
          <a:bodyPr wrap="square">
            <a:spAutoFit/>
          </a:bodyPr>
          <a:lstStyle/>
          <a:p>
            <a:pPr marL="285750" indent="-285750">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You’ll feel bad whatever you do- if you do or don’t complete.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Trust the team: they have your best interests at heart.</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Nothing is being given to you which hasn’t been prescribed.</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Everyone’s diet prescription is personal to them.</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You are not doing anything wrong by eating.</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It is the right thing to do, to eat.</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Things in sauces will spread on the plate.</a:t>
            </a:r>
          </a:p>
          <a:p>
            <a:pPr marL="285750" indent="-285750">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The plates are all slightly different (thickness of the rims differs) and so this can affect how the food and portion look.</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Being sensitive to the day: Monday and Thursday weigh day and Wednesday ward round.  Not asking someone their ward round outcomes at the table.</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171450" indent="-171450">
              <a:lnSpc>
                <a:spcPct val="107000"/>
              </a:lnSpc>
              <a:spcAft>
                <a:spcPts val="800"/>
              </a:spcAft>
              <a:buFont typeface="Wingdings" panose="05000000000000000000" pitchFamily="2" charset="2"/>
              <a:buChar char="§"/>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0D233C32-3722-C073-A469-4A245AE477A5}"/>
              </a:ext>
            </a:extLst>
          </p:cNvPr>
          <p:cNvSpPr>
            <a:spLocks noGrp="1"/>
          </p:cNvSpPr>
          <p:nvPr>
            <p:ph type="ftr" sz="quarter" idx="11"/>
          </p:nvPr>
        </p:nvSpPr>
        <p:spPr/>
        <p:txBody>
          <a:bodyPr/>
          <a:lstStyle/>
          <a:p>
            <a:r>
              <a:rPr lang="en-GB"/>
              <a:t>This document is a co-production with patients</a:t>
            </a:r>
          </a:p>
        </p:txBody>
      </p:sp>
    </p:spTree>
    <p:extLst>
      <p:ext uri="{BB962C8B-B14F-4D97-AF65-F5344CB8AC3E}">
        <p14:creationId xmlns:p14="http://schemas.microsoft.com/office/powerpoint/2010/main" val="2064563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E7F50C-0058-9E7C-F527-C2DA408E0AB0}"/>
              </a:ext>
            </a:extLst>
          </p:cNvPr>
          <p:cNvSpPr>
            <a:spLocks noGrp="1"/>
          </p:cNvSpPr>
          <p:nvPr>
            <p:ph idx="1"/>
          </p:nvPr>
        </p:nvSpPr>
        <p:spPr>
          <a:xfrm>
            <a:off x="540327" y="548640"/>
            <a:ext cx="11080865" cy="5735782"/>
          </a:xfrm>
        </p:spPr>
        <p:txBody>
          <a:bodyPr>
            <a:normAutofit/>
          </a:bodyPr>
          <a:lstStyle/>
          <a:p>
            <a:pPr marL="0" indent="0" algn="ctr">
              <a:buNone/>
            </a:pPr>
            <a:r>
              <a:rPr lang="en-GB" sz="2000" b="1" dirty="0">
                <a:solidFill>
                  <a:srgbClr val="FF0000"/>
                </a:solidFill>
                <a:latin typeface="Arial" panose="020B0604020202020204" pitchFamily="34" charset="0"/>
                <a:cs typeface="Arial" panose="020B0604020202020204" pitchFamily="34" charset="0"/>
              </a:rPr>
              <a:t>Staff Expectations</a:t>
            </a: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While sitting supporting patients AT MEALTIMES, language becomes more direct to prevent the avoidance of eating by continuing to talk instead of eating. (e.g. You can do this, you need to do this, please pick up the fork now), but acknowledging anxiety is still helpful.</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Modifying how support is delivered during mealtimes / high periods of distress:</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Different supportive approaches are useful when the intensity of anxiety peaks at mealtimes or during new challenging tasks. At those times, reason closes and the mind filters everything, so all messages become distorted towards confirming the idea of avoiding or removing the challenge. In those more distressing circumstances, there is a need to be directed towards the action that will bring anxiety down overtime via the focus on trusting both in the person helping / supporting them and in their meal / care plan that they signed up to (during the more considered and deliberating discussion that will have taken place sometime prior to the challenge meal or event itself).</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This “Assertive trusted guide” approach is based on using careful concise language to short cut to the need to complete the task e.g. you do need this, and on trusting the helper/carer/staff that this is necessary e.g. “Trust me, you need this”.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GB" sz="2000" dirty="0">
              <a:solidFill>
                <a:srgbClr val="FF0000"/>
              </a:solidFill>
              <a:latin typeface="Arial" panose="020B0604020202020204" pitchFamily="34" charset="0"/>
              <a:cs typeface="Arial" panose="020B0604020202020204" pitchFamily="34" charset="0"/>
            </a:endParaRPr>
          </a:p>
        </p:txBody>
      </p:sp>
      <p:sp>
        <p:nvSpPr>
          <p:cNvPr id="2" name="Footer Placeholder 1">
            <a:extLst>
              <a:ext uri="{FF2B5EF4-FFF2-40B4-BE49-F238E27FC236}">
                <a16:creationId xmlns:a16="http://schemas.microsoft.com/office/drawing/2014/main" id="{192CEE07-7391-D3E5-6F04-733F04C67FD9}"/>
              </a:ext>
            </a:extLst>
          </p:cNvPr>
          <p:cNvSpPr>
            <a:spLocks noGrp="1"/>
          </p:cNvSpPr>
          <p:nvPr>
            <p:ph type="ftr" sz="quarter" idx="11"/>
          </p:nvPr>
        </p:nvSpPr>
        <p:spPr/>
        <p:txBody>
          <a:bodyPr/>
          <a:lstStyle/>
          <a:p>
            <a:r>
              <a:rPr lang="en-GB"/>
              <a:t>This document is a co-production with patients</a:t>
            </a:r>
          </a:p>
        </p:txBody>
      </p:sp>
    </p:spTree>
    <p:extLst>
      <p:ext uri="{BB962C8B-B14F-4D97-AF65-F5344CB8AC3E}">
        <p14:creationId xmlns:p14="http://schemas.microsoft.com/office/powerpoint/2010/main" val="2046634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3419877-4421-C846-F765-F074BE8F0159}"/>
              </a:ext>
            </a:extLst>
          </p:cNvPr>
          <p:cNvSpPr>
            <a:spLocks noGrp="1"/>
          </p:cNvSpPr>
          <p:nvPr>
            <p:ph idx="1"/>
          </p:nvPr>
        </p:nvSpPr>
        <p:spPr>
          <a:xfrm>
            <a:off x="555567" y="561109"/>
            <a:ext cx="11080865" cy="5735782"/>
          </a:xfrm>
        </p:spPr>
        <p:txBody>
          <a:bodyPr>
            <a:normAutofit lnSpcReduction="10000"/>
          </a:bodyPr>
          <a:lstStyle/>
          <a:p>
            <a:pPr marL="0" indent="0" algn="ctr">
              <a:buNone/>
            </a:pPr>
            <a:r>
              <a:rPr lang="en-GB" sz="2000" b="1" dirty="0">
                <a:solidFill>
                  <a:srgbClr val="FF0000"/>
                </a:solidFill>
                <a:latin typeface="Arial" panose="020B0604020202020204" pitchFamily="34" charset="0"/>
                <a:cs typeface="Arial" panose="020B0604020202020204" pitchFamily="34" charset="0"/>
              </a:rPr>
              <a:t>Staff Expectations</a:t>
            </a:r>
          </a:p>
          <a:p>
            <a:pPr marL="0" indent="0">
              <a:buNone/>
            </a:pPr>
            <a:r>
              <a:rPr lang="en-GB" sz="1600" kern="100" dirty="0">
                <a:effectLst/>
                <a:latin typeface="Arial" panose="020B0604020202020204" pitchFamily="34" charset="0"/>
                <a:ea typeface="Aptos" panose="020B0004020202020204" pitchFamily="34" charset="0"/>
                <a:cs typeface="Times New Roman" panose="02020603050405020304" pitchFamily="18" charset="0"/>
              </a:rPr>
              <a:t>Repeated reference to “your plan” is helpful if they have engaged sufficiently in treatment goal setting, so the shift ultimately is towards trusting their plan, and them owning their treatment.  It also helps remind patients that in the face of such anxiety and doubt about the point of the next step or a draining series of changes, that the full benefit will only come from treatment as a whole and the next step is part of that crucial movement towards the final goal and/or recovery e.g. “You know that plan you made felt the right thing to do at the time you made it - trust your plan, it was made for a good reason, and it will get you there”.</a:t>
            </a:r>
          </a:p>
          <a:p>
            <a:pPr marL="0" indent="0" algn="ctr">
              <a:buNone/>
            </a:pPr>
            <a:r>
              <a:rPr lang="en-GB" sz="1600" kern="100" dirty="0">
                <a:effectLst/>
                <a:latin typeface="Arial" panose="020B0604020202020204" pitchFamily="34" charset="0"/>
                <a:ea typeface="Aptos" panose="020B0004020202020204" pitchFamily="34" charset="0"/>
                <a:cs typeface="Times New Roman" panose="02020603050405020304" pitchFamily="18" charset="0"/>
              </a:rPr>
              <a:t>Here are some examples of cognitive restructuring topics particular to eating disorders that would be amenable to the questioning above (common misinterpretations, with steps to challenge the eating disorder view):</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600" kern="100" dirty="0">
                <a:effectLst/>
                <a:latin typeface="Arial" panose="020B0604020202020204" pitchFamily="34" charset="0"/>
                <a:ea typeface="Aptos" panose="020B0004020202020204" pitchFamily="34" charset="0"/>
                <a:cs typeface="Arial" panose="020B0604020202020204" pitchFamily="34" charset="0"/>
              </a:rPr>
              <a:t>Belief that eating more food equates to eating too much (despite being small amounts/underweight) - Emphasise the impact of poor nutrition and/or weight, including a list of health reasons and the preoccupation caused by not eating enough.</a:t>
            </a:r>
          </a:p>
          <a:p>
            <a:pPr>
              <a:lnSpc>
                <a:spcPct val="107000"/>
              </a:lnSpc>
              <a:spcAft>
                <a:spcPts val="800"/>
              </a:spcAft>
            </a:pPr>
            <a:r>
              <a:rPr lang="en-GB" sz="1600" kern="100" dirty="0">
                <a:effectLst/>
                <a:latin typeface="Arial" panose="020B0604020202020204" pitchFamily="34" charset="0"/>
                <a:ea typeface="Aptos" panose="020B0004020202020204" pitchFamily="34" charset="0"/>
                <a:cs typeface="Arial" panose="020B0604020202020204" pitchFamily="34" charset="0"/>
              </a:rPr>
              <a:t>Belief that any single weight increase proves that weight will not stop increasing (until obese) -</a:t>
            </a:r>
          </a:p>
          <a:p>
            <a:pPr>
              <a:lnSpc>
                <a:spcPct val="107000"/>
              </a:lnSpc>
              <a:spcAft>
                <a:spcPts val="800"/>
              </a:spcAft>
            </a:pPr>
            <a:r>
              <a:rPr lang="en-GB" sz="1600" kern="100" dirty="0">
                <a:effectLst/>
                <a:latin typeface="Arial" panose="020B0604020202020204" pitchFamily="34" charset="0"/>
                <a:ea typeface="Aptos" panose="020B0004020202020204" pitchFamily="34" charset="0"/>
                <a:cs typeface="Arial" panose="020B0604020202020204" pitchFamily="34" charset="0"/>
              </a:rPr>
              <a:t>Challenging the common misinterpretation about any single weight reading being influenced by fluid/bowel fluctuation and encourage applying a new perspective of viewing weight over several readings to see a trend.</a:t>
            </a:r>
          </a:p>
          <a:p>
            <a:pPr>
              <a:lnSpc>
                <a:spcPct val="107000"/>
              </a:lnSpc>
              <a:spcAft>
                <a:spcPts val="800"/>
              </a:spcAft>
            </a:pPr>
            <a:r>
              <a:rPr lang="en-GB" sz="1600" kern="100" dirty="0">
                <a:effectLst/>
                <a:latin typeface="Arial" panose="020B0604020202020204" pitchFamily="34" charset="0"/>
                <a:ea typeface="Aptos" panose="020B0004020202020204" pitchFamily="34" charset="0"/>
                <a:cs typeface="Arial" panose="020B0604020202020204" pitchFamily="34" charset="0"/>
              </a:rPr>
              <a:t>Feeling fat means that someone is fat – Fullness after eating can be misread as weight or shape change, and other misreading of body shape can mean at times people feel worse about their shape.  The fact feelings about shape worsen, while shape will not have changed in that time, show that negative feelings about shape are not a true impression of body shape and reflect a confirmation of a bias or assumption about shape.</a:t>
            </a:r>
          </a:p>
          <a:p>
            <a:pPr marL="0" indent="0">
              <a:buNone/>
            </a:pPr>
            <a:endParaRPr lang="en-GB" sz="20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GB" sz="2000" dirty="0">
              <a:solidFill>
                <a:srgbClr val="FF0000"/>
              </a:solidFill>
              <a:latin typeface="Arial" panose="020B0604020202020204" pitchFamily="34" charset="0"/>
              <a:cs typeface="Arial" panose="020B0604020202020204" pitchFamily="34" charset="0"/>
            </a:endParaRPr>
          </a:p>
        </p:txBody>
      </p:sp>
      <p:sp>
        <p:nvSpPr>
          <p:cNvPr id="2" name="Footer Placeholder 1">
            <a:extLst>
              <a:ext uri="{FF2B5EF4-FFF2-40B4-BE49-F238E27FC236}">
                <a16:creationId xmlns:a16="http://schemas.microsoft.com/office/drawing/2014/main" id="{17965D83-01D4-A607-38A2-F5563511D1F7}"/>
              </a:ext>
            </a:extLst>
          </p:cNvPr>
          <p:cNvSpPr>
            <a:spLocks noGrp="1"/>
          </p:cNvSpPr>
          <p:nvPr>
            <p:ph type="ftr" sz="quarter" idx="11"/>
          </p:nvPr>
        </p:nvSpPr>
        <p:spPr/>
        <p:txBody>
          <a:bodyPr/>
          <a:lstStyle/>
          <a:p>
            <a:r>
              <a:rPr lang="en-GB"/>
              <a:t>This document is a co-production with patients</a:t>
            </a:r>
          </a:p>
        </p:txBody>
      </p:sp>
    </p:spTree>
    <p:extLst>
      <p:ext uri="{BB962C8B-B14F-4D97-AF65-F5344CB8AC3E}">
        <p14:creationId xmlns:p14="http://schemas.microsoft.com/office/powerpoint/2010/main" val="3138294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89966AE-ADA5-DB0C-2736-DE806C814443}"/>
              </a:ext>
            </a:extLst>
          </p:cNvPr>
          <p:cNvSpPr>
            <a:spLocks noGrp="1"/>
          </p:cNvSpPr>
          <p:nvPr>
            <p:ph idx="1"/>
          </p:nvPr>
        </p:nvSpPr>
        <p:spPr>
          <a:xfrm>
            <a:off x="555567" y="561109"/>
            <a:ext cx="11080865" cy="5735782"/>
          </a:xfrm>
        </p:spPr>
        <p:txBody>
          <a:bodyPr>
            <a:normAutofit/>
          </a:bodyPr>
          <a:lstStyle/>
          <a:p>
            <a:pPr marL="0" indent="0" algn="ctr">
              <a:buNone/>
            </a:pPr>
            <a:r>
              <a:rPr lang="en-GB" sz="2000" b="1" dirty="0">
                <a:solidFill>
                  <a:srgbClr val="FF0000"/>
                </a:solidFill>
                <a:latin typeface="Arial" panose="020B0604020202020204" pitchFamily="34" charset="0"/>
                <a:cs typeface="Arial" panose="020B0604020202020204" pitchFamily="34" charset="0"/>
              </a:rPr>
              <a:t>Staff Expectations</a:t>
            </a: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Eating a tiny bit more food at one meal compared to yesterday or eating a new food that varies by a small amount in fat/sugar than my previous choice will accelerate my weight or expand my shape instantly – Discuss how much energy the body needs to repair to good health, and there is no bad food so no food has to be excluded, and only by repeatedly challenging those foods, will anxiety reduce about having them (as a series of challenges by including them in order of how anxiety provoking they are, from least to most).</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Times New Roman" panose="02020603050405020304" pitchFamily="18" charset="0"/>
              </a:rPr>
              <a:t>Misreading emotions is common, they can be perceived as overwhelming, and this leads to worry about emotions or worry about worrying - Discuss how emotions are useful, functional and tell us something.  When people worry about having intense feelings, it is important to begin to observe them and not try to push them down/away (see ‘Emotional Intolerance’ work within CBTE handbook).   It is similarly important to talk more about how anxiety peaks and ebbs away if not responded to.</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GB" sz="2000" dirty="0">
              <a:solidFill>
                <a:srgbClr val="FF0000"/>
              </a:solidFill>
              <a:latin typeface="Arial" panose="020B0604020202020204" pitchFamily="34" charset="0"/>
              <a:cs typeface="Arial" panose="020B0604020202020204" pitchFamily="34" charset="0"/>
            </a:endParaRPr>
          </a:p>
        </p:txBody>
      </p:sp>
      <p:sp>
        <p:nvSpPr>
          <p:cNvPr id="2" name="Footer Placeholder 1">
            <a:extLst>
              <a:ext uri="{FF2B5EF4-FFF2-40B4-BE49-F238E27FC236}">
                <a16:creationId xmlns:a16="http://schemas.microsoft.com/office/drawing/2014/main" id="{854E6F92-EC0B-D6F5-7CD0-D9B469A5A97F}"/>
              </a:ext>
            </a:extLst>
          </p:cNvPr>
          <p:cNvSpPr>
            <a:spLocks noGrp="1"/>
          </p:cNvSpPr>
          <p:nvPr>
            <p:ph type="ftr" sz="quarter" idx="11"/>
          </p:nvPr>
        </p:nvSpPr>
        <p:spPr/>
        <p:txBody>
          <a:bodyPr/>
          <a:lstStyle/>
          <a:p>
            <a:r>
              <a:rPr lang="en-GB"/>
              <a:t>This document is a co-production with patients</a:t>
            </a:r>
          </a:p>
        </p:txBody>
      </p:sp>
    </p:spTree>
    <p:extLst>
      <p:ext uri="{BB962C8B-B14F-4D97-AF65-F5344CB8AC3E}">
        <p14:creationId xmlns:p14="http://schemas.microsoft.com/office/powerpoint/2010/main" val="1636968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6CB77E2A-69D2-FA63-DFB9-2C0D5773F739}"/>
              </a:ext>
            </a:extLst>
          </p:cNvPr>
          <p:cNvSpPr>
            <a:spLocks noGrp="1"/>
          </p:cNvSpPr>
          <p:nvPr>
            <p:ph idx="1"/>
          </p:nvPr>
        </p:nvSpPr>
        <p:spPr>
          <a:xfrm>
            <a:off x="555567" y="561109"/>
            <a:ext cx="11080865" cy="5735782"/>
          </a:xfrm>
        </p:spPr>
        <p:txBody>
          <a:bodyPr>
            <a:normAutofit/>
          </a:bodyPr>
          <a:lstStyle/>
          <a:p>
            <a:pPr marL="0" indent="0" algn="ctr">
              <a:buNone/>
            </a:pPr>
            <a:r>
              <a:rPr lang="en-GB" sz="2000" b="1" dirty="0">
                <a:solidFill>
                  <a:srgbClr val="FF0000"/>
                </a:solidFill>
                <a:latin typeface="Arial" panose="020B0604020202020204" pitchFamily="34" charset="0"/>
                <a:cs typeface="Arial" panose="020B0604020202020204" pitchFamily="34" charset="0"/>
              </a:rPr>
              <a:t>Staff Expectations</a:t>
            </a:r>
          </a:p>
          <a:p>
            <a:pPr marL="0" indent="0" algn="ctr">
              <a:buNone/>
            </a:pPr>
            <a:endParaRPr lang="en-GB" sz="2000" b="1" dirty="0">
              <a:solidFill>
                <a:srgbClr val="FF0000"/>
              </a:solidFill>
              <a:latin typeface="Arial" panose="020B0604020202020204" pitchFamily="34" charset="0"/>
              <a:cs typeface="Arial" panose="020B0604020202020204" pitchFamily="34" charset="0"/>
            </a:endParaRPr>
          </a:p>
          <a:p>
            <a:pPr>
              <a:lnSpc>
                <a:spcPct val="107000"/>
              </a:lnSpc>
              <a:spcAft>
                <a:spcPts val="800"/>
              </a:spcAft>
            </a:pPr>
            <a:r>
              <a:rPr lang="en-GB" sz="2000" kern="100" dirty="0">
                <a:effectLst/>
                <a:latin typeface="Arial" panose="020B0604020202020204" pitchFamily="34" charset="0"/>
                <a:ea typeface="Aptos" panose="020B0004020202020204" pitchFamily="34" charset="0"/>
                <a:cs typeface="Times New Roman" panose="02020603050405020304" pitchFamily="18" charset="0"/>
              </a:rPr>
              <a:t>Full recovery from anxiety while being underweight could be the fantasy aim.</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2000" kern="100" dirty="0">
                <a:effectLst/>
                <a:latin typeface="Arial" panose="020B0604020202020204" pitchFamily="34" charset="0"/>
                <a:ea typeface="Aptos" panose="020B0004020202020204" pitchFamily="34" charset="0"/>
                <a:cs typeface="Times New Roman" panose="02020603050405020304" pitchFamily="18" charset="0"/>
              </a:rPr>
              <a:t>When people progress to new foods and portions, they may lose sight or hopeful view of the necessity for further changes, so revisiting how previous strategic stepwise planning had increased their ability to eat more or challenging foods in ways they did not think possible prior to doing them repeatedly.  This evidence can be used to emphasise how future progression is achievable and anxiety about foods or weight change they think is not possible now will become less anxiety provoking in future. </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Aft>
                <a:spcPts val="800"/>
              </a:spcAft>
              <a:buNone/>
            </a:pPr>
            <a:endParaRPr lang="en-GB" sz="2000" dirty="0">
              <a:solidFill>
                <a:srgbClr val="FF0000"/>
              </a:solidFill>
              <a:latin typeface="Arial" panose="020B0604020202020204" pitchFamily="34" charset="0"/>
              <a:cs typeface="Arial" panose="020B0604020202020204" pitchFamily="34" charset="0"/>
            </a:endParaRPr>
          </a:p>
        </p:txBody>
      </p:sp>
      <p:sp>
        <p:nvSpPr>
          <p:cNvPr id="2" name="Footer Placeholder 1">
            <a:extLst>
              <a:ext uri="{FF2B5EF4-FFF2-40B4-BE49-F238E27FC236}">
                <a16:creationId xmlns:a16="http://schemas.microsoft.com/office/drawing/2014/main" id="{C53171ED-8211-EF54-267A-0B28B8968D10}"/>
              </a:ext>
            </a:extLst>
          </p:cNvPr>
          <p:cNvSpPr>
            <a:spLocks noGrp="1"/>
          </p:cNvSpPr>
          <p:nvPr>
            <p:ph type="ftr" sz="quarter" idx="11"/>
          </p:nvPr>
        </p:nvSpPr>
        <p:spPr/>
        <p:txBody>
          <a:bodyPr/>
          <a:lstStyle/>
          <a:p>
            <a:r>
              <a:rPr lang="en-GB"/>
              <a:t>This document is a co-production with patients</a:t>
            </a:r>
          </a:p>
        </p:txBody>
      </p:sp>
    </p:spTree>
    <p:extLst>
      <p:ext uri="{BB962C8B-B14F-4D97-AF65-F5344CB8AC3E}">
        <p14:creationId xmlns:p14="http://schemas.microsoft.com/office/powerpoint/2010/main" val="2634904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541322E-504F-A329-A559-B618FCD48DA3}"/>
              </a:ext>
            </a:extLst>
          </p:cNvPr>
          <p:cNvSpPr>
            <a:spLocks noGrp="1"/>
          </p:cNvSpPr>
          <p:nvPr>
            <p:ph idx="1"/>
          </p:nvPr>
        </p:nvSpPr>
        <p:spPr>
          <a:xfrm>
            <a:off x="555567" y="561109"/>
            <a:ext cx="11080865" cy="5735782"/>
          </a:xfrm>
        </p:spPr>
        <p:txBody>
          <a:bodyPr>
            <a:normAutofit fontScale="92500" lnSpcReduction="10000"/>
          </a:bodyPr>
          <a:lstStyle/>
          <a:p>
            <a:pPr marL="0" indent="0" algn="ctr">
              <a:buNone/>
            </a:pPr>
            <a:r>
              <a:rPr lang="en-GB" sz="2200" b="1" dirty="0">
                <a:solidFill>
                  <a:srgbClr val="FF0000"/>
                </a:solidFill>
                <a:latin typeface="Arial" panose="020B0604020202020204" pitchFamily="34" charset="0"/>
                <a:cs typeface="Arial" panose="020B0604020202020204" pitchFamily="34" charset="0"/>
              </a:rPr>
              <a:t>Helpful Staff Behaviour</a:t>
            </a: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Arial" panose="020B0604020202020204" pitchFamily="34" charset="0"/>
              </a:rPr>
              <a:t>Firm but fair implementation of the boundaries.</a:t>
            </a: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Arial" panose="020B0604020202020204" pitchFamily="34" charset="0"/>
              </a:rPr>
              <a:t>Staff in the dining room when the meal or snack is called.  If food is already on the table, then for staff to be aware of temptations to hide/get rid of things at the start of the meal if no one is looking.  Also, ensure everyone fills their glasses of squash to the top (this can be challenging for some people).</a:t>
            </a: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Arial" panose="020B0604020202020204" pitchFamily="34" charset="0"/>
              </a:rPr>
              <a:t>Noticing when someone is struggling and paying attention if behaviours are being carried out (reassuring for other patients to see that the behaviour is ‘wrong’ and hence not tempted to copy).</a:t>
            </a: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Arial" panose="020B0604020202020204" pitchFamily="34" charset="0"/>
              </a:rPr>
              <a:t>To be aware of what is going on in the dining room. For instance, not stare at someone who has finished their cereal but ask them in a prompt manner what toast they want.</a:t>
            </a: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Arial" panose="020B0604020202020204" pitchFamily="34" charset="0"/>
              </a:rPr>
              <a:t>Picking up on inappropriate conversations in the dining room and bringing them to a close (patients starting to fantasize about food, discuss portions or calories, different care plans, etc).</a:t>
            </a: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Arial" panose="020B0604020202020204" pitchFamily="34" charset="0"/>
              </a:rPr>
              <a:t>Making people feel at ease and talking about TV, the news, general everyday life things which are normal.</a:t>
            </a: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Arial" panose="020B0604020202020204" pitchFamily="34" charset="0"/>
              </a:rPr>
              <a:t>Offering support when needed.</a:t>
            </a:r>
          </a:p>
          <a:p>
            <a:pPr>
              <a:lnSpc>
                <a:spcPct val="107000"/>
              </a:lnSpc>
              <a:spcAft>
                <a:spcPts val="800"/>
              </a:spcAft>
            </a:pPr>
            <a:r>
              <a:rPr lang="en-GB" sz="1800" kern="100" dirty="0">
                <a:effectLst/>
                <a:latin typeface="Arial" panose="020B0604020202020204" pitchFamily="34" charset="0"/>
                <a:ea typeface="Aptos" panose="020B0004020202020204" pitchFamily="34" charset="0"/>
                <a:cs typeface="Arial" panose="020B0604020202020204" pitchFamily="34" charset="0"/>
              </a:rPr>
              <a:t>Taking someone out of the dining room for a couple of minutes if they get really upset but making sure they return within less than 5 min.</a:t>
            </a:r>
          </a:p>
          <a:p>
            <a:pPr marL="0" indent="0">
              <a:buNone/>
            </a:pPr>
            <a:endParaRPr lang="en-GB" sz="2000" b="1" dirty="0">
              <a:solidFill>
                <a:srgbClr val="FF0000"/>
              </a:solidFill>
              <a:latin typeface="Arial" panose="020B0604020202020204" pitchFamily="34" charset="0"/>
              <a:cs typeface="Arial" panose="020B0604020202020204" pitchFamily="34" charset="0"/>
            </a:endParaRPr>
          </a:p>
        </p:txBody>
      </p:sp>
      <p:sp>
        <p:nvSpPr>
          <p:cNvPr id="2" name="Footer Placeholder 1">
            <a:extLst>
              <a:ext uri="{FF2B5EF4-FFF2-40B4-BE49-F238E27FC236}">
                <a16:creationId xmlns:a16="http://schemas.microsoft.com/office/drawing/2014/main" id="{3802971E-194B-8650-B8EF-5AC2DA53468B}"/>
              </a:ext>
            </a:extLst>
          </p:cNvPr>
          <p:cNvSpPr>
            <a:spLocks noGrp="1"/>
          </p:cNvSpPr>
          <p:nvPr>
            <p:ph type="ftr" sz="quarter" idx="11"/>
          </p:nvPr>
        </p:nvSpPr>
        <p:spPr/>
        <p:txBody>
          <a:bodyPr/>
          <a:lstStyle/>
          <a:p>
            <a:r>
              <a:rPr lang="en-GB"/>
              <a:t>This document is a co-production with patients</a:t>
            </a:r>
          </a:p>
        </p:txBody>
      </p:sp>
    </p:spTree>
    <p:extLst>
      <p:ext uri="{BB962C8B-B14F-4D97-AF65-F5344CB8AC3E}">
        <p14:creationId xmlns:p14="http://schemas.microsoft.com/office/powerpoint/2010/main" val="1953794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D843BE4-CF99-5B14-6740-AD81F6B1F440}"/>
              </a:ext>
            </a:extLst>
          </p:cNvPr>
          <p:cNvSpPr>
            <a:spLocks noGrp="1"/>
          </p:cNvSpPr>
          <p:nvPr>
            <p:ph idx="1"/>
          </p:nvPr>
        </p:nvSpPr>
        <p:spPr>
          <a:xfrm>
            <a:off x="555567" y="561109"/>
            <a:ext cx="11080865" cy="5735782"/>
          </a:xfrm>
        </p:spPr>
        <p:txBody>
          <a:bodyPr>
            <a:normAutofit/>
          </a:bodyPr>
          <a:lstStyle/>
          <a:p>
            <a:pPr marL="0" indent="0" algn="ctr">
              <a:buNone/>
            </a:pPr>
            <a:r>
              <a:rPr lang="en-GB" sz="2000" b="1" dirty="0">
                <a:solidFill>
                  <a:srgbClr val="FF0000"/>
                </a:solidFill>
                <a:latin typeface="Arial" panose="020B0604020202020204" pitchFamily="34" charset="0"/>
                <a:cs typeface="Arial" panose="020B0604020202020204" pitchFamily="34" charset="0"/>
              </a:rPr>
              <a:t>Helpful Staff Behaviour</a:t>
            </a:r>
          </a:p>
          <a:p>
            <a:pPr marL="0" indent="0">
              <a:buNone/>
            </a:pPr>
            <a:endParaRPr lang="en-GB" sz="2000" b="1" dirty="0">
              <a:solidFill>
                <a:srgbClr val="FF0000"/>
              </a:solidFill>
              <a:latin typeface="Arial" panose="020B0604020202020204" pitchFamily="34" charset="0"/>
              <a:cs typeface="Arial" panose="020B0604020202020204" pitchFamily="34" charset="0"/>
            </a:endParaRPr>
          </a:p>
          <a:p>
            <a:pPr>
              <a:lnSpc>
                <a:spcPct val="107000"/>
              </a:lnSpc>
              <a:spcAft>
                <a:spcPts val="800"/>
              </a:spcAft>
              <a:buFont typeface="Wingdings" panose="05000000000000000000" pitchFamily="2" charset="2"/>
              <a:buChar char="§"/>
            </a:pPr>
            <a:r>
              <a:rPr lang="en-GB" sz="2000" kern="100" dirty="0">
                <a:effectLst/>
                <a:latin typeface="Arial" panose="020B0604020202020204" pitchFamily="34" charset="0"/>
                <a:ea typeface="Aptos" panose="020B0004020202020204" pitchFamily="34" charset="0"/>
                <a:cs typeface="Arial" panose="020B0604020202020204" pitchFamily="34" charset="0"/>
              </a:rPr>
              <a:t>Checking diet prescriptions when serving meals and snacks (don’t just trust what people have written down. Intro breakfast is 1 toast, normal is 2).  Patients will be tempted to ask or not ask for things they shouldn’t have.</a:t>
            </a:r>
          </a:p>
          <a:p>
            <a:pPr>
              <a:lnSpc>
                <a:spcPct val="107000"/>
              </a:lnSpc>
              <a:spcAft>
                <a:spcPts val="800"/>
              </a:spcAft>
              <a:buFont typeface="Wingdings" panose="05000000000000000000" pitchFamily="2" charset="2"/>
              <a:buChar char="§"/>
            </a:pPr>
            <a:r>
              <a:rPr lang="en-GB" sz="2000" kern="100" dirty="0">
                <a:effectLst/>
                <a:latin typeface="Arial" panose="020B0604020202020204" pitchFamily="34" charset="0"/>
                <a:ea typeface="Aptos" panose="020B0004020202020204" pitchFamily="34" charset="0"/>
                <a:cs typeface="Arial" panose="020B0604020202020204" pitchFamily="34" charset="0"/>
              </a:rPr>
              <a:t>Checking diet prescriptions when giving supplements: intro is one, normal is two.</a:t>
            </a:r>
          </a:p>
          <a:p>
            <a:pPr lvl="0">
              <a:lnSpc>
                <a:spcPct val="107000"/>
              </a:lnSpc>
              <a:buFont typeface="Wingdings" panose="05000000000000000000" pitchFamily="2" charset="2"/>
              <a:buChar char="§"/>
            </a:pPr>
            <a:r>
              <a:rPr lang="en-GB" sz="2000" kern="100" dirty="0">
                <a:effectLst/>
                <a:latin typeface="Arial" panose="020B0604020202020204" pitchFamily="34" charset="0"/>
                <a:ea typeface="Aptos" panose="020B0004020202020204" pitchFamily="34" charset="0"/>
                <a:cs typeface="Arial" panose="020B0604020202020204" pitchFamily="34" charset="0"/>
              </a:rPr>
              <a:t>If someone is struggling with a rule, then explain the bigger picture and rationale.  For example, if struggling with opening a crisp packet out flat on the table (rather than just opening the top and putting hand in) then remind them that when they are back at work/</a:t>
            </a:r>
            <a:r>
              <a:rPr lang="en-GB" sz="2000" kern="100" dirty="0" err="1">
                <a:effectLst/>
                <a:latin typeface="Arial" panose="020B0604020202020204" pitchFamily="34" charset="0"/>
                <a:ea typeface="Aptos" panose="020B0004020202020204" pitchFamily="34" charset="0"/>
                <a:cs typeface="Arial" panose="020B0604020202020204" pitchFamily="34" charset="0"/>
              </a:rPr>
              <a:t>uni</a:t>
            </a:r>
            <a:r>
              <a:rPr lang="en-GB" sz="2000" kern="100" dirty="0">
                <a:effectLst/>
                <a:latin typeface="Arial" panose="020B0604020202020204" pitchFamily="34" charset="0"/>
                <a:ea typeface="Aptos" panose="020B0004020202020204" pitchFamily="34" charset="0"/>
                <a:cs typeface="Arial" panose="020B0604020202020204" pitchFamily="34" charset="0"/>
              </a:rPr>
              <a:t>/on a train/bus and need to have their snack it wouldn't be possible to open the packet fully.</a:t>
            </a:r>
          </a:p>
          <a:p>
            <a:pPr lvl="0">
              <a:lnSpc>
                <a:spcPct val="107000"/>
              </a:lnSpc>
              <a:spcAft>
                <a:spcPts val="800"/>
              </a:spcAft>
              <a:buFont typeface="Wingdings" panose="05000000000000000000" pitchFamily="2" charset="2"/>
              <a:buChar char="§"/>
            </a:pPr>
            <a:r>
              <a:rPr lang="en-GB" sz="2000" kern="100" dirty="0">
                <a:effectLst/>
                <a:latin typeface="Arial" panose="020B0604020202020204" pitchFamily="34" charset="0"/>
                <a:ea typeface="Aptos" panose="020B0004020202020204" pitchFamily="34" charset="0"/>
                <a:cs typeface="Arial" panose="020B0604020202020204" pitchFamily="34" charset="0"/>
              </a:rPr>
              <a:t>Admitting mistakes: everyone makes them.  It is better to admit a mistake then say, 'it's all in your head' and blame the patient.  This doesn't build trust.  Admitting mistakes more likely to build trust.</a:t>
            </a:r>
          </a:p>
          <a:p>
            <a:pPr marL="0" indent="0">
              <a:buNone/>
            </a:pPr>
            <a:endParaRPr lang="en-GB" sz="2000" b="1" dirty="0">
              <a:solidFill>
                <a:srgbClr val="FF0000"/>
              </a:solidFill>
              <a:latin typeface="Arial" panose="020B0604020202020204" pitchFamily="34" charset="0"/>
              <a:cs typeface="Arial" panose="020B0604020202020204" pitchFamily="34" charset="0"/>
            </a:endParaRPr>
          </a:p>
        </p:txBody>
      </p:sp>
      <p:sp>
        <p:nvSpPr>
          <p:cNvPr id="2" name="Footer Placeholder 1">
            <a:extLst>
              <a:ext uri="{FF2B5EF4-FFF2-40B4-BE49-F238E27FC236}">
                <a16:creationId xmlns:a16="http://schemas.microsoft.com/office/drawing/2014/main" id="{346DDA7D-B1EE-3C7D-A266-1872A23E231C}"/>
              </a:ext>
            </a:extLst>
          </p:cNvPr>
          <p:cNvSpPr>
            <a:spLocks noGrp="1"/>
          </p:cNvSpPr>
          <p:nvPr>
            <p:ph type="ftr" sz="quarter" idx="11"/>
          </p:nvPr>
        </p:nvSpPr>
        <p:spPr/>
        <p:txBody>
          <a:bodyPr/>
          <a:lstStyle/>
          <a:p>
            <a:r>
              <a:rPr lang="en-GB"/>
              <a:t>This document is a co-production with patients</a:t>
            </a:r>
          </a:p>
        </p:txBody>
      </p:sp>
    </p:spTree>
    <p:extLst>
      <p:ext uri="{BB962C8B-B14F-4D97-AF65-F5344CB8AC3E}">
        <p14:creationId xmlns:p14="http://schemas.microsoft.com/office/powerpoint/2010/main" val="2542770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67BFF18-BBBD-3943-7C3B-C61E3AE16B19}"/>
              </a:ext>
            </a:extLst>
          </p:cNvPr>
          <p:cNvSpPr>
            <a:spLocks noGrp="1"/>
          </p:cNvSpPr>
          <p:nvPr>
            <p:ph idx="1"/>
          </p:nvPr>
        </p:nvSpPr>
        <p:spPr>
          <a:xfrm>
            <a:off x="555567" y="561109"/>
            <a:ext cx="11080865" cy="5735782"/>
          </a:xfrm>
        </p:spPr>
        <p:txBody>
          <a:bodyPr>
            <a:normAutofit fontScale="92500" lnSpcReduction="10000"/>
          </a:bodyPr>
          <a:lstStyle/>
          <a:p>
            <a:pPr marL="0" indent="0" algn="ctr">
              <a:buNone/>
            </a:pPr>
            <a:r>
              <a:rPr lang="en-GB" sz="2200" b="1" dirty="0">
                <a:solidFill>
                  <a:srgbClr val="FF0000"/>
                </a:solidFill>
                <a:latin typeface="Arial" panose="020B0604020202020204" pitchFamily="34" charset="0"/>
                <a:cs typeface="Arial" panose="020B0604020202020204" pitchFamily="34" charset="0"/>
              </a:rPr>
              <a:t>Unhelpful Staff Behaviour</a:t>
            </a:r>
          </a:p>
          <a:p>
            <a:pPr>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Arial" panose="020B0604020202020204" pitchFamily="34" charset="0"/>
              </a:rPr>
              <a:t>Putting the jug of water (which patients aren’t allowed to drink) on the drinks trolley.</a:t>
            </a:r>
          </a:p>
          <a:p>
            <a:pPr>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Arial" panose="020B0604020202020204" pitchFamily="34" charset="0"/>
              </a:rPr>
              <a:t>Questioning the portioning of another member of staff.</a:t>
            </a:r>
          </a:p>
          <a:p>
            <a:pPr>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Arial" panose="020B0604020202020204" pitchFamily="34" charset="0"/>
              </a:rPr>
              <a:t>Eating food inappropriate to the meal or snack time.  For example, just fruit, cereal or a bowl of salad during a main meal.  Better to have no food.  The purpose of staff being in the dining room is to role model normal behaviour.  By having only, a bowl of salad during patient lunch time might give the impression that this is a normal meal, and all that the staff is having for the meal.  Also, things like not having chocolate at breakfast (or Graze boxes).</a:t>
            </a:r>
          </a:p>
          <a:p>
            <a:pPr>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Arial" panose="020B0604020202020204" pitchFamily="34" charset="0"/>
              </a:rPr>
              <a:t>Moaning that they don’t like the food which patients are eating or saying that it is greasy.</a:t>
            </a:r>
          </a:p>
          <a:p>
            <a:pPr>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Arial" panose="020B0604020202020204" pitchFamily="34" charset="0"/>
              </a:rPr>
              <a:t>Making comments like ‘chips every meal’ or ‘don’t you like other food?’</a:t>
            </a:r>
          </a:p>
          <a:p>
            <a:pPr>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Arial" panose="020B0604020202020204" pitchFamily="34" charset="0"/>
              </a:rPr>
              <a:t>Saying they are on a health kick </a:t>
            </a:r>
          </a:p>
          <a:p>
            <a:pPr>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Arial" panose="020B0604020202020204" pitchFamily="34" charset="0"/>
              </a:rPr>
              <a:t>Talking about exercise</a:t>
            </a:r>
          </a:p>
          <a:p>
            <a:pPr>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Arial" panose="020B0604020202020204" pitchFamily="34" charset="0"/>
              </a:rPr>
              <a:t>Leaving the table to change food or when they’ve finished.</a:t>
            </a:r>
          </a:p>
          <a:p>
            <a:pPr>
              <a:lnSpc>
                <a:spcPct val="107000"/>
              </a:lnSpc>
              <a:spcAft>
                <a:spcPts val="800"/>
              </a:spcAft>
              <a:buFont typeface="Wingdings" panose="05000000000000000000" pitchFamily="2" charset="2"/>
              <a:buChar char="§"/>
            </a:pPr>
            <a:r>
              <a:rPr lang="en-GB" sz="1800" kern="100" dirty="0">
                <a:effectLst/>
                <a:latin typeface="Arial" panose="020B0604020202020204" pitchFamily="34" charset="0"/>
                <a:ea typeface="Aptos" panose="020B0004020202020204" pitchFamily="34" charset="0"/>
                <a:cs typeface="Arial" panose="020B0604020202020204" pitchFamily="34" charset="0"/>
              </a:rPr>
              <a:t>Talking to other members of staff and not including patients in the conversation.</a:t>
            </a:r>
          </a:p>
          <a:p>
            <a:pPr marL="0" indent="0">
              <a:buNone/>
            </a:pPr>
            <a:endParaRPr lang="en-GB" sz="2000" b="1" dirty="0">
              <a:solidFill>
                <a:srgbClr val="FF0000"/>
              </a:solidFill>
              <a:latin typeface="Arial" panose="020B0604020202020204" pitchFamily="34" charset="0"/>
              <a:cs typeface="Arial" panose="020B0604020202020204" pitchFamily="34" charset="0"/>
            </a:endParaRPr>
          </a:p>
        </p:txBody>
      </p:sp>
      <p:sp>
        <p:nvSpPr>
          <p:cNvPr id="2" name="Footer Placeholder 1">
            <a:extLst>
              <a:ext uri="{FF2B5EF4-FFF2-40B4-BE49-F238E27FC236}">
                <a16:creationId xmlns:a16="http://schemas.microsoft.com/office/drawing/2014/main" id="{01BA30F2-F601-7DAD-B2AC-1D673B1D7AC7}"/>
              </a:ext>
            </a:extLst>
          </p:cNvPr>
          <p:cNvSpPr>
            <a:spLocks noGrp="1"/>
          </p:cNvSpPr>
          <p:nvPr>
            <p:ph type="ftr" sz="quarter" idx="11"/>
          </p:nvPr>
        </p:nvSpPr>
        <p:spPr/>
        <p:txBody>
          <a:bodyPr/>
          <a:lstStyle/>
          <a:p>
            <a:r>
              <a:rPr lang="en-GB"/>
              <a:t>This document is a co-production with patients</a:t>
            </a:r>
          </a:p>
        </p:txBody>
      </p:sp>
    </p:spTree>
    <p:extLst>
      <p:ext uri="{BB962C8B-B14F-4D97-AF65-F5344CB8AC3E}">
        <p14:creationId xmlns:p14="http://schemas.microsoft.com/office/powerpoint/2010/main" val="3058950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876DD07972E64F981B80AF987E3BF4" ma:contentTypeVersion="15" ma:contentTypeDescription="Create a new document." ma:contentTypeScope="" ma:versionID="8f0089d76a8910316ac7c6e802b9c949">
  <xsd:schema xmlns:xsd="http://www.w3.org/2001/XMLSchema" xmlns:xs="http://www.w3.org/2001/XMLSchema" xmlns:p="http://schemas.microsoft.com/office/2006/metadata/properties" xmlns:ns1="http://schemas.microsoft.com/sharepoint/v3" xmlns:ns2="db34f204-3161-4ece-b229-bc74f7254a0a" xmlns:ns3="0914753e-164c-42c0-9e6d-820f88003a9e" targetNamespace="http://schemas.microsoft.com/office/2006/metadata/properties" ma:root="true" ma:fieldsID="7115adda3bbf07e937b932048750bb96" ns1:_="" ns2:_="" ns3:_="">
    <xsd:import namespace="http://schemas.microsoft.com/sharepoint/v3"/>
    <xsd:import namespace="db34f204-3161-4ece-b229-bc74f7254a0a"/>
    <xsd:import namespace="0914753e-164c-42c0-9e6d-820f88003a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b34f204-3161-4ece-b229-bc74f7254a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14753e-164c-42c0-9e6d-820f88003a9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a758af1-ac16-4b8d-8c7b-1f8874114c49}" ma:internalName="TaxCatchAll" ma:showField="CatchAllData" ma:web="0914753e-164c-42c0-9e6d-820f88003a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db34f204-3161-4ece-b229-bc74f7254a0a">
      <Terms xmlns="http://schemas.microsoft.com/office/infopath/2007/PartnerControls"/>
    </lcf76f155ced4ddcb4097134ff3c332f>
    <TaxCatchAll xmlns="0914753e-164c-42c0-9e6d-820f88003a9e" xsi:nil="true"/>
  </documentManagement>
</p:properties>
</file>

<file path=customXml/itemProps1.xml><?xml version="1.0" encoding="utf-8"?>
<ds:datastoreItem xmlns:ds="http://schemas.openxmlformats.org/officeDocument/2006/customXml" ds:itemID="{76C85F6A-85F1-4642-B4EA-77842F8792ED}"/>
</file>

<file path=customXml/itemProps2.xml><?xml version="1.0" encoding="utf-8"?>
<ds:datastoreItem xmlns:ds="http://schemas.openxmlformats.org/officeDocument/2006/customXml" ds:itemID="{082F1867-85E6-49B8-B7CF-98BE75FECAC8}"/>
</file>

<file path=customXml/itemProps3.xml><?xml version="1.0" encoding="utf-8"?>
<ds:datastoreItem xmlns:ds="http://schemas.openxmlformats.org/officeDocument/2006/customXml" ds:itemID="{BB823870-6750-442D-88C8-2DD689C0EFA0}"/>
</file>

<file path=docProps/app.xml><?xml version="1.0" encoding="utf-8"?>
<Properties xmlns="http://schemas.openxmlformats.org/officeDocument/2006/extended-properties" xmlns:vt="http://schemas.openxmlformats.org/officeDocument/2006/docPropsVTypes">
  <TotalTime>71</TotalTime>
  <Words>2093</Words>
  <Application>Microsoft Office PowerPoint</Application>
  <PresentationFormat>Widescreen</PresentationFormat>
  <Paragraphs>91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Calibri</vt:lpstr>
      <vt:lpstr>Calibri Light</vt:lpstr>
      <vt:lpstr>Wingdings</vt:lpstr>
      <vt:lpstr>Office Theme</vt:lpstr>
      <vt:lpstr>Staff Expectations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Autism and Eating Disorders The SPELL Framework</dc:title>
  <dc:creator>Veronica Honeyghan</dc:creator>
  <cp:lastModifiedBy>KHANOM, Razna (BIRMINGHAM AND SOLIHULL MENTAL HEALTH NHS FOUNDATION TRUST)</cp:lastModifiedBy>
  <cp:revision>7</cp:revision>
  <cp:lastPrinted>2025-06-24T18:14:08Z</cp:lastPrinted>
  <dcterms:created xsi:type="dcterms:W3CDTF">2025-01-20T14:13:52Z</dcterms:created>
  <dcterms:modified xsi:type="dcterms:W3CDTF">2025-12-05T14:22:08Z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0x01010064876DD07972E64F981B80AF987E3BF4</vt:lpwstr>
  </property>
</Properties>
</file>